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29" r:id="rId3"/>
    <p:sldId id="259" r:id="rId4"/>
    <p:sldId id="280" r:id="rId5"/>
    <p:sldId id="257" r:id="rId6"/>
    <p:sldId id="314" r:id="rId7"/>
    <p:sldId id="258" r:id="rId8"/>
    <p:sldId id="260" r:id="rId9"/>
    <p:sldId id="315" r:id="rId10"/>
    <p:sldId id="316" r:id="rId11"/>
    <p:sldId id="317" r:id="rId12"/>
    <p:sldId id="261" r:id="rId13"/>
    <p:sldId id="281" r:id="rId14"/>
    <p:sldId id="262" r:id="rId15"/>
    <p:sldId id="263" r:id="rId16"/>
    <p:sldId id="264" r:id="rId17"/>
    <p:sldId id="265" r:id="rId18"/>
    <p:sldId id="318" r:id="rId19"/>
    <p:sldId id="266" r:id="rId20"/>
    <p:sldId id="267" r:id="rId21"/>
    <p:sldId id="319" r:id="rId22"/>
    <p:sldId id="268" r:id="rId23"/>
    <p:sldId id="269" r:id="rId24"/>
    <p:sldId id="270" r:id="rId25"/>
    <p:sldId id="320" r:id="rId26"/>
    <p:sldId id="271" r:id="rId27"/>
    <p:sldId id="321" r:id="rId28"/>
    <p:sldId id="272" r:id="rId29"/>
    <p:sldId id="273" r:id="rId30"/>
    <p:sldId id="274" r:id="rId31"/>
    <p:sldId id="275" r:id="rId32"/>
    <p:sldId id="276" r:id="rId33"/>
    <p:sldId id="322" r:id="rId34"/>
    <p:sldId id="277" r:id="rId35"/>
    <p:sldId id="278" r:id="rId36"/>
    <p:sldId id="279" r:id="rId37"/>
    <p:sldId id="282" r:id="rId38"/>
    <p:sldId id="323" r:id="rId39"/>
    <p:sldId id="283" r:id="rId40"/>
    <p:sldId id="284" r:id="rId41"/>
    <p:sldId id="324" r:id="rId42"/>
    <p:sldId id="285" r:id="rId43"/>
    <p:sldId id="286" r:id="rId44"/>
    <p:sldId id="325" r:id="rId45"/>
    <p:sldId id="287" r:id="rId46"/>
    <p:sldId id="288" r:id="rId47"/>
    <p:sldId id="289" r:id="rId48"/>
    <p:sldId id="290" r:id="rId49"/>
    <p:sldId id="291" r:id="rId50"/>
    <p:sldId id="292" r:id="rId51"/>
    <p:sldId id="293" r:id="rId52"/>
    <p:sldId id="294" r:id="rId53"/>
    <p:sldId id="295" r:id="rId54"/>
    <p:sldId id="296" r:id="rId55"/>
    <p:sldId id="297" r:id="rId56"/>
    <p:sldId id="298" r:id="rId57"/>
    <p:sldId id="299" r:id="rId58"/>
    <p:sldId id="300" r:id="rId59"/>
    <p:sldId id="326" r:id="rId60"/>
    <p:sldId id="327" r:id="rId61"/>
    <p:sldId id="301" r:id="rId62"/>
    <p:sldId id="302" r:id="rId63"/>
    <p:sldId id="303" r:id="rId64"/>
    <p:sldId id="304" r:id="rId65"/>
    <p:sldId id="305" r:id="rId66"/>
    <p:sldId id="306" r:id="rId67"/>
    <p:sldId id="307" r:id="rId68"/>
    <p:sldId id="328" r:id="rId69"/>
    <p:sldId id="308" r:id="rId70"/>
    <p:sldId id="309" r:id="rId71"/>
    <p:sldId id="310" r:id="rId72"/>
    <p:sldId id="311" r:id="rId73"/>
    <p:sldId id="312" r:id="rId74"/>
    <p:sldId id="313" r:id="rId75"/>
  </p:sldIdLst>
  <p:sldSz cx="12192000" cy="6858000"/>
  <p:notesSz cx="6858000" cy="9144000"/>
  <p:defaultText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7713" autoAdjust="0"/>
  </p:normalViewPr>
  <p:slideViewPr>
    <p:cSldViewPr snapToGrid="0">
      <p:cViewPr varScale="1">
        <p:scale>
          <a:sx n="90" d="100"/>
          <a:sy n="90" d="100"/>
        </p:scale>
        <p:origin x="1392"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o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CDB315A-CD0B-D758-164C-52EFD52E2C1D}"/>
              </a:ext>
            </a:extLst>
          </p:cNvPr>
          <p:cNvSpPr>
            <a:spLocks noGrp="1"/>
          </p:cNvSpPr>
          <p:nvPr>
            <p:ph type="ctrTitle"/>
          </p:nvPr>
        </p:nvSpPr>
        <p:spPr>
          <a:xfrm>
            <a:off x="1524000" y="1122363"/>
            <a:ext cx="9144000" cy="2387600"/>
          </a:xfrm>
        </p:spPr>
        <p:txBody>
          <a:bodyPr anchor="b"/>
          <a:lstStyle>
            <a:lvl1pPr algn="ctr">
              <a:defRPr sz="6000"/>
            </a:lvl1pPr>
          </a:lstStyle>
          <a:p>
            <a:r>
              <a:rPr lang="pt-PT"/>
              <a:t>Clique para editar o estilo de título do Modelo Global</a:t>
            </a:r>
          </a:p>
        </p:txBody>
      </p:sp>
      <p:sp>
        <p:nvSpPr>
          <p:cNvPr id="3" name="Subtítulo 2">
            <a:extLst>
              <a:ext uri="{FF2B5EF4-FFF2-40B4-BE49-F238E27FC236}">
                <a16:creationId xmlns:a16="http://schemas.microsoft.com/office/drawing/2014/main" id="{45E7D070-FC1D-020A-FC7B-8FF8328EA32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PT"/>
              <a:t>Clique para editar o estilo de subtítulo do Modelo Global</a:t>
            </a:r>
          </a:p>
        </p:txBody>
      </p:sp>
      <p:sp>
        <p:nvSpPr>
          <p:cNvPr id="4" name="Marcador de Posição da Data 3">
            <a:extLst>
              <a:ext uri="{FF2B5EF4-FFF2-40B4-BE49-F238E27FC236}">
                <a16:creationId xmlns:a16="http://schemas.microsoft.com/office/drawing/2014/main" id="{3B8B3A78-3F45-497A-9983-D2DAAB2BD7FF}"/>
              </a:ext>
            </a:extLst>
          </p:cNvPr>
          <p:cNvSpPr>
            <a:spLocks noGrp="1"/>
          </p:cNvSpPr>
          <p:nvPr>
            <p:ph type="dt" sz="half" idx="10"/>
          </p:nvPr>
        </p:nvSpPr>
        <p:spPr/>
        <p:txBody>
          <a:bodyPr/>
          <a:lstStyle/>
          <a:p>
            <a:fld id="{75E114A0-F40E-42C4-B5F0-4017C81A99A5}" type="datetimeFigureOut">
              <a:rPr lang="pt-PT" smtClean="0"/>
              <a:t>11/12/2025</a:t>
            </a:fld>
            <a:endParaRPr lang="pt-PT"/>
          </a:p>
        </p:txBody>
      </p:sp>
      <p:sp>
        <p:nvSpPr>
          <p:cNvPr id="5" name="Marcador de Posição do Rodapé 4">
            <a:extLst>
              <a:ext uri="{FF2B5EF4-FFF2-40B4-BE49-F238E27FC236}">
                <a16:creationId xmlns:a16="http://schemas.microsoft.com/office/drawing/2014/main" id="{91684CEA-28E9-2EF8-4973-E0A7ABAEE193}"/>
              </a:ext>
            </a:extLst>
          </p:cNvPr>
          <p:cNvSpPr>
            <a:spLocks noGrp="1"/>
          </p:cNvSpPr>
          <p:nvPr>
            <p:ph type="ftr" sz="quarter" idx="11"/>
          </p:nvPr>
        </p:nvSpPr>
        <p:spPr/>
        <p:txBody>
          <a:bodyPr/>
          <a:lstStyle/>
          <a:p>
            <a:endParaRPr lang="pt-PT"/>
          </a:p>
        </p:txBody>
      </p:sp>
      <p:sp>
        <p:nvSpPr>
          <p:cNvPr id="6" name="Marcador de Posição do Número do Diapositivo 5">
            <a:extLst>
              <a:ext uri="{FF2B5EF4-FFF2-40B4-BE49-F238E27FC236}">
                <a16:creationId xmlns:a16="http://schemas.microsoft.com/office/drawing/2014/main" id="{EFFDAE3B-DC66-AA21-7808-6F7BC8A01F94}"/>
              </a:ext>
            </a:extLst>
          </p:cNvPr>
          <p:cNvSpPr>
            <a:spLocks noGrp="1"/>
          </p:cNvSpPr>
          <p:nvPr>
            <p:ph type="sldNum" sz="quarter" idx="12"/>
          </p:nvPr>
        </p:nvSpPr>
        <p:spPr/>
        <p:txBody>
          <a:bodyPr/>
          <a:lstStyle/>
          <a:p>
            <a:fld id="{6E89BF6E-9F25-4A5F-A63D-44835423AF94}" type="slidenum">
              <a:rPr lang="pt-PT" smtClean="0"/>
              <a:t>‹nº›</a:t>
            </a:fld>
            <a:endParaRPr lang="pt-PT"/>
          </a:p>
        </p:txBody>
      </p:sp>
    </p:spTree>
    <p:extLst>
      <p:ext uri="{BB962C8B-B14F-4D97-AF65-F5344CB8AC3E}">
        <p14:creationId xmlns:p14="http://schemas.microsoft.com/office/powerpoint/2010/main" val="752397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BB850D-FC36-B31E-FA65-54C51014731B}"/>
              </a:ext>
            </a:extLst>
          </p:cNvPr>
          <p:cNvSpPr>
            <a:spLocks noGrp="1"/>
          </p:cNvSpPr>
          <p:nvPr>
            <p:ph type="title"/>
          </p:nvPr>
        </p:nvSpPr>
        <p:spPr/>
        <p:txBody>
          <a:bodyPr/>
          <a:lstStyle/>
          <a:p>
            <a:r>
              <a:rPr lang="pt-PT"/>
              <a:t>Clique para editar o estilo de título do Modelo Global</a:t>
            </a:r>
          </a:p>
        </p:txBody>
      </p:sp>
      <p:sp>
        <p:nvSpPr>
          <p:cNvPr id="3" name="Marcador de Posição de Texto Vertical 2">
            <a:extLst>
              <a:ext uri="{FF2B5EF4-FFF2-40B4-BE49-F238E27FC236}">
                <a16:creationId xmlns:a16="http://schemas.microsoft.com/office/drawing/2014/main" id="{E92ABC76-8121-F610-DAE4-89F4648C6109}"/>
              </a:ext>
            </a:extLst>
          </p:cNvPr>
          <p:cNvSpPr>
            <a:spLocks noGrp="1"/>
          </p:cNvSpPr>
          <p:nvPr>
            <p:ph type="body" orient="vert" idx="1"/>
          </p:nvPr>
        </p:nvSpPr>
        <p:spPr/>
        <p:txBody>
          <a:bodyPr vert="eaVert"/>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a Data 3">
            <a:extLst>
              <a:ext uri="{FF2B5EF4-FFF2-40B4-BE49-F238E27FC236}">
                <a16:creationId xmlns:a16="http://schemas.microsoft.com/office/drawing/2014/main" id="{F72925BA-734B-658C-65DE-9E229945CAE9}"/>
              </a:ext>
            </a:extLst>
          </p:cNvPr>
          <p:cNvSpPr>
            <a:spLocks noGrp="1"/>
          </p:cNvSpPr>
          <p:nvPr>
            <p:ph type="dt" sz="half" idx="10"/>
          </p:nvPr>
        </p:nvSpPr>
        <p:spPr/>
        <p:txBody>
          <a:bodyPr/>
          <a:lstStyle/>
          <a:p>
            <a:fld id="{75E114A0-F40E-42C4-B5F0-4017C81A99A5}" type="datetimeFigureOut">
              <a:rPr lang="pt-PT" smtClean="0"/>
              <a:t>11/12/2025</a:t>
            </a:fld>
            <a:endParaRPr lang="pt-PT"/>
          </a:p>
        </p:txBody>
      </p:sp>
      <p:sp>
        <p:nvSpPr>
          <p:cNvPr id="5" name="Marcador de Posição do Rodapé 4">
            <a:extLst>
              <a:ext uri="{FF2B5EF4-FFF2-40B4-BE49-F238E27FC236}">
                <a16:creationId xmlns:a16="http://schemas.microsoft.com/office/drawing/2014/main" id="{591AF535-3F85-F7CB-D3E4-168B09AA4CC9}"/>
              </a:ext>
            </a:extLst>
          </p:cNvPr>
          <p:cNvSpPr>
            <a:spLocks noGrp="1"/>
          </p:cNvSpPr>
          <p:nvPr>
            <p:ph type="ftr" sz="quarter" idx="11"/>
          </p:nvPr>
        </p:nvSpPr>
        <p:spPr/>
        <p:txBody>
          <a:bodyPr/>
          <a:lstStyle/>
          <a:p>
            <a:endParaRPr lang="pt-PT"/>
          </a:p>
        </p:txBody>
      </p:sp>
      <p:sp>
        <p:nvSpPr>
          <p:cNvPr id="6" name="Marcador de Posição do Número do Diapositivo 5">
            <a:extLst>
              <a:ext uri="{FF2B5EF4-FFF2-40B4-BE49-F238E27FC236}">
                <a16:creationId xmlns:a16="http://schemas.microsoft.com/office/drawing/2014/main" id="{5D9AB4FD-CC74-F491-1162-70D7E0A35DB6}"/>
              </a:ext>
            </a:extLst>
          </p:cNvPr>
          <p:cNvSpPr>
            <a:spLocks noGrp="1"/>
          </p:cNvSpPr>
          <p:nvPr>
            <p:ph type="sldNum" sz="quarter" idx="12"/>
          </p:nvPr>
        </p:nvSpPr>
        <p:spPr/>
        <p:txBody>
          <a:bodyPr/>
          <a:lstStyle/>
          <a:p>
            <a:fld id="{6E89BF6E-9F25-4A5F-A63D-44835423AF94}" type="slidenum">
              <a:rPr lang="pt-PT" smtClean="0"/>
              <a:t>‹nº›</a:t>
            </a:fld>
            <a:endParaRPr lang="pt-PT"/>
          </a:p>
        </p:txBody>
      </p:sp>
    </p:spTree>
    <p:extLst>
      <p:ext uri="{BB962C8B-B14F-4D97-AF65-F5344CB8AC3E}">
        <p14:creationId xmlns:p14="http://schemas.microsoft.com/office/powerpoint/2010/main" val="16424406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D0322C56-86A5-D3A4-A873-7716BFA4CF64}"/>
              </a:ext>
            </a:extLst>
          </p:cNvPr>
          <p:cNvSpPr>
            <a:spLocks noGrp="1"/>
          </p:cNvSpPr>
          <p:nvPr>
            <p:ph type="title" orient="vert"/>
          </p:nvPr>
        </p:nvSpPr>
        <p:spPr>
          <a:xfrm>
            <a:off x="8724900" y="365125"/>
            <a:ext cx="2628900" cy="5811838"/>
          </a:xfrm>
        </p:spPr>
        <p:txBody>
          <a:bodyPr vert="eaVert"/>
          <a:lstStyle/>
          <a:p>
            <a:r>
              <a:rPr lang="pt-PT"/>
              <a:t>Clique para editar o estilo de título do Modelo Global</a:t>
            </a:r>
          </a:p>
        </p:txBody>
      </p:sp>
      <p:sp>
        <p:nvSpPr>
          <p:cNvPr id="3" name="Marcador de Posição de Texto Vertical 2">
            <a:extLst>
              <a:ext uri="{FF2B5EF4-FFF2-40B4-BE49-F238E27FC236}">
                <a16:creationId xmlns:a16="http://schemas.microsoft.com/office/drawing/2014/main" id="{3A095304-A0E4-9AE3-628F-6A98EE4F0B63}"/>
              </a:ext>
            </a:extLst>
          </p:cNvPr>
          <p:cNvSpPr>
            <a:spLocks noGrp="1"/>
          </p:cNvSpPr>
          <p:nvPr>
            <p:ph type="body" orient="vert" idx="1"/>
          </p:nvPr>
        </p:nvSpPr>
        <p:spPr>
          <a:xfrm>
            <a:off x="838200" y="365125"/>
            <a:ext cx="7734300" cy="5811838"/>
          </a:xfrm>
        </p:spPr>
        <p:txBody>
          <a:bodyPr vert="eaVert"/>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a Data 3">
            <a:extLst>
              <a:ext uri="{FF2B5EF4-FFF2-40B4-BE49-F238E27FC236}">
                <a16:creationId xmlns:a16="http://schemas.microsoft.com/office/drawing/2014/main" id="{EBDB0D7C-57AA-EFD1-596E-588C7280559A}"/>
              </a:ext>
            </a:extLst>
          </p:cNvPr>
          <p:cNvSpPr>
            <a:spLocks noGrp="1"/>
          </p:cNvSpPr>
          <p:nvPr>
            <p:ph type="dt" sz="half" idx="10"/>
          </p:nvPr>
        </p:nvSpPr>
        <p:spPr/>
        <p:txBody>
          <a:bodyPr/>
          <a:lstStyle/>
          <a:p>
            <a:fld id="{75E114A0-F40E-42C4-B5F0-4017C81A99A5}" type="datetimeFigureOut">
              <a:rPr lang="pt-PT" smtClean="0"/>
              <a:t>11/12/2025</a:t>
            </a:fld>
            <a:endParaRPr lang="pt-PT"/>
          </a:p>
        </p:txBody>
      </p:sp>
      <p:sp>
        <p:nvSpPr>
          <p:cNvPr id="5" name="Marcador de Posição do Rodapé 4">
            <a:extLst>
              <a:ext uri="{FF2B5EF4-FFF2-40B4-BE49-F238E27FC236}">
                <a16:creationId xmlns:a16="http://schemas.microsoft.com/office/drawing/2014/main" id="{FC657763-8A7A-674F-2A89-3471674BEA7E}"/>
              </a:ext>
            </a:extLst>
          </p:cNvPr>
          <p:cNvSpPr>
            <a:spLocks noGrp="1"/>
          </p:cNvSpPr>
          <p:nvPr>
            <p:ph type="ftr" sz="quarter" idx="11"/>
          </p:nvPr>
        </p:nvSpPr>
        <p:spPr/>
        <p:txBody>
          <a:bodyPr/>
          <a:lstStyle/>
          <a:p>
            <a:endParaRPr lang="pt-PT"/>
          </a:p>
        </p:txBody>
      </p:sp>
      <p:sp>
        <p:nvSpPr>
          <p:cNvPr id="6" name="Marcador de Posição do Número do Diapositivo 5">
            <a:extLst>
              <a:ext uri="{FF2B5EF4-FFF2-40B4-BE49-F238E27FC236}">
                <a16:creationId xmlns:a16="http://schemas.microsoft.com/office/drawing/2014/main" id="{877683B6-3298-6E97-60F3-2646A71CF50F}"/>
              </a:ext>
            </a:extLst>
          </p:cNvPr>
          <p:cNvSpPr>
            <a:spLocks noGrp="1"/>
          </p:cNvSpPr>
          <p:nvPr>
            <p:ph type="sldNum" sz="quarter" idx="12"/>
          </p:nvPr>
        </p:nvSpPr>
        <p:spPr/>
        <p:txBody>
          <a:bodyPr/>
          <a:lstStyle/>
          <a:p>
            <a:fld id="{6E89BF6E-9F25-4A5F-A63D-44835423AF94}" type="slidenum">
              <a:rPr lang="pt-PT" smtClean="0"/>
              <a:t>‹nº›</a:t>
            </a:fld>
            <a:endParaRPr lang="pt-PT"/>
          </a:p>
        </p:txBody>
      </p:sp>
    </p:spTree>
    <p:extLst>
      <p:ext uri="{BB962C8B-B14F-4D97-AF65-F5344CB8AC3E}">
        <p14:creationId xmlns:p14="http://schemas.microsoft.com/office/powerpoint/2010/main" val="9874346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t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4607D65-6D64-D986-B147-FD23B3F47DD4}"/>
              </a:ext>
            </a:extLst>
          </p:cNvPr>
          <p:cNvSpPr>
            <a:spLocks noGrp="1"/>
          </p:cNvSpPr>
          <p:nvPr>
            <p:ph type="title"/>
          </p:nvPr>
        </p:nvSpPr>
        <p:spPr/>
        <p:txBody>
          <a:bodyPr/>
          <a:lstStyle/>
          <a:p>
            <a:r>
              <a:rPr lang="pt-PT"/>
              <a:t>Clique para editar o estilo de título do Modelo Global</a:t>
            </a:r>
          </a:p>
        </p:txBody>
      </p:sp>
      <p:sp>
        <p:nvSpPr>
          <p:cNvPr id="3" name="Marcador de Posição de Conteúdo 2">
            <a:extLst>
              <a:ext uri="{FF2B5EF4-FFF2-40B4-BE49-F238E27FC236}">
                <a16:creationId xmlns:a16="http://schemas.microsoft.com/office/drawing/2014/main" id="{0CC12629-E055-1456-0BD4-49FB9DCBE7C8}"/>
              </a:ext>
            </a:extLst>
          </p:cNvPr>
          <p:cNvSpPr>
            <a:spLocks noGrp="1"/>
          </p:cNvSpPr>
          <p:nvPr>
            <p:ph idx="1"/>
          </p:nvPr>
        </p:nvSpPr>
        <p:spPr/>
        <p:txBody>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a Data 3">
            <a:extLst>
              <a:ext uri="{FF2B5EF4-FFF2-40B4-BE49-F238E27FC236}">
                <a16:creationId xmlns:a16="http://schemas.microsoft.com/office/drawing/2014/main" id="{D2C16550-C40D-0377-2BBE-A879F5EE20F5}"/>
              </a:ext>
            </a:extLst>
          </p:cNvPr>
          <p:cNvSpPr>
            <a:spLocks noGrp="1"/>
          </p:cNvSpPr>
          <p:nvPr>
            <p:ph type="dt" sz="half" idx="10"/>
          </p:nvPr>
        </p:nvSpPr>
        <p:spPr/>
        <p:txBody>
          <a:bodyPr/>
          <a:lstStyle/>
          <a:p>
            <a:fld id="{75E114A0-F40E-42C4-B5F0-4017C81A99A5}" type="datetimeFigureOut">
              <a:rPr lang="pt-PT" smtClean="0"/>
              <a:t>11/12/2025</a:t>
            </a:fld>
            <a:endParaRPr lang="pt-PT"/>
          </a:p>
        </p:txBody>
      </p:sp>
      <p:sp>
        <p:nvSpPr>
          <p:cNvPr id="5" name="Marcador de Posição do Rodapé 4">
            <a:extLst>
              <a:ext uri="{FF2B5EF4-FFF2-40B4-BE49-F238E27FC236}">
                <a16:creationId xmlns:a16="http://schemas.microsoft.com/office/drawing/2014/main" id="{A3014754-85AB-21C7-7276-58094EA441FA}"/>
              </a:ext>
            </a:extLst>
          </p:cNvPr>
          <p:cNvSpPr>
            <a:spLocks noGrp="1"/>
          </p:cNvSpPr>
          <p:nvPr>
            <p:ph type="ftr" sz="quarter" idx="11"/>
          </p:nvPr>
        </p:nvSpPr>
        <p:spPr/>
        <p:txBody>
          <a:bodyPr/>
          <a:lstStyle/>
          <a:p>
            <a:endParaRPr lang="pt-PT"/>
          </a:p>
        </p:txBody>
      </p:sp>
      <p:sp>
        <p:nvSpPr>
          <p:cNvPr id="6" name="Marcador de Posição do Número do Diapositivo 5">
            <a:extLst>
              <a:ext uri="{FF2B5EF4-FFF2-40B4-BE49-F238E27FC236}">
                <a16:creationId xmlns:a16="http://schemas.microsoft.com/office/drawing/2014/main" id="{4A60E061-B8FC-2EC3-DB39-DED8D3287C45}"/>
              </a:ext>
            </a:extLst>
          </p:cNvPr>
          <p:cNvSpPr>
            <a:spLocks noGrp="1"/>
          </p:cNvSpPr>
          <p:nvPr>
            <p:ph type="sldNum" sz="quarter" idx="12"/>
          </p:nvPr>
        </p:nvSpPr>
        <p:spPr/>
        <p:txBody>
          <a:bodyPr/>
          <a:lstStyle/>
          <a:p>
            <a:fld id="{6E89BF6E-9F25-4A5F-A63D-44835423AF94}" type="slidenum">
              <a:rPr lang="pt-PT" smtClean="0"/>
              <a:t>‹nº›</a:t>
            </a:fld>
            <a:endParaRPr lang="pt-PT"/>
          </a:p>
        </p:txBody>
      </p:sp>
    </p:spTree>
    <p:extLst>
      <p:ext uri="{BB962C8B-B14F-4D97-AF65-F5344CB8AC3E}">
        <p14:creationId xmlns:p14="http://schemas.microsoft.com/office/powerpoint/2010/main" val="1984572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c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758E534-FB25-CE6C-AAF3-250007D8A741}"/>
              </a:ext>
            </a:extLst>
          </p:cNvPr>
          <p:cNvSpPr>
            <a:spLocks noGrp="1"/>
          </p:cNvSpPr>
          <p:nvPr>
            <p:ph type="title"/>
          </p:nvPr>
        </p:nvSpPr>
        <p:spPr>
          <a:xfrm>
            <a:off x="831850" y="1709738"/>
            <a:ext cx="10515600" cy="2852737"/>
          </a:xfrm>
        </p:spPr>
        <p:txBody>
          <a:bodyPr anchor="b"/>
          <a:lstStyle>
            <a:lvl1pPr>
              <a:defRPr sz="6000"/>
            </a:lvl1pPr>
          </a:lstStyle>
          <a:p>
            <a:r>
              <a:rPr lang="pt-PT"/>
              <a:t>Clique para editar o estilo de título do Modelo Global</a:t>
            </a:r>
          </a:p>
        </p:txBody>
      </p:sp>
      <p:sp>
        <p:nvSpPr>
          <p:cNvPr id="3" name="Marcador de Posição do Texto 2">
            <a:extLst>
              <a:ext uri="{FF2B5EF4-FFF2-40B4-BE49-F238E27FC236}">
                <a16:creationId xmlns:a16="http://schemas.microsoft.com/office/drawing/2014/main" id="{E7E42133-274A-147D-44B1-4BB44FDD102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pt-PT"/>
              <a:t>Clique para editar os estilos do texto de Modelo Global</a:t>
            </a:r>
          </a:p>
        </p:txBody>
      </p:sp>
      <p:sp>
        <p:nvSpPr>
          <p:cNvPr id="4" name="Marcador de Posição da Data 3">
            <a:extLst>
              <a:ext uri="{FF2B5EF4-FFF2-40B4-BE49-F238E27FC236}">
                <a16:creationId xmlns:a16="http://schemas.microsoft.com/office/drawing/2014/main" id="{23DFC612-F9FC-83D8-4BED-B5B709BC1082}"/>
              </a:ext>
            </a:extLst>
          </p:cNvPr>
          <p:cNvSpPr>
            <a:spLocks noGrp="1"/>
          </p:cNvSpPr>
          <p:nvPr>
            <p:ph type="dt" sz="half" idx="10"/>
          </p:nvPr>
        </p:nvSpPr>
        <p:spPr/>
        <p:txBody>
          <a:bodyPr/>
          <a:lstStyle/>
          <a:p>
            <a:fld id="{75E114A0-F40E-42C4-B5F0-4017C81A99A5}" type="datetimeFigureOut">
              <a:rPr lang="pt-PT" smtClean="0"/>
              <a:t>11/12/2025</a:t>
            </a:fld>
            <a:endParaRPr lang="pt-PT"/>
          </a:p>
        </p:txBody>
      </p:sp>
      <p:sp>
        <p:nvSpPr>
          <p:cNvPr id="5" name="Marcador de Posição do Rodapé 4">
            <a:extLst>
              <a:ext uri="{FF2B5EF4-FFF2-40B4-BE49-F238E27FC236}">
                <a16:creationId xmlns:a16="http://schemas.microsoft.com/office/drawing/2014/main" id="{BD117B4A-8B55-1C81-D9C7-69F40051F34A}"/>
              </a:ext>
            </a:extLst>
          </p:cNvPr>
          <p:cNvSpPr>
            <a:spLocks noGrp="1"/>
          </p:cNvSpPr>
          <p:nvPr>
            <p:ph type="ftr" sz="quarter" idx="11"/>
          </p:nvPr>
        </p:nvSpPr>
        <p:spPr/>
        <p:txBody>
          <a:bodyPr/>
          <a:lstStyle/>
          <a:p>
            <a:endParaRPr lang="pt-PT"/>
          </a:p>
        </p:txBody>
      </p:sp>
      <p:sp>
        <p:nvSpPr>
          <p:cNvPr id="6" name="Marcador de Posição do Número do Diapositivo 5">
            <a:extLst>
              <a:ext uri="{FF2B5EF4-FFF2-40B4-BE49-F238E27FC236}">
                <a16:creationId xmlns:a16="http://schemas.microsoft.com/office/drawing/2014/main" id="{70F90B14-8B7D-7D50-0AF8-1A178A2E8A55}"/>
              </a:ext>
            </a:extLst>
          </p:cNvPr>
          <p:cNvSpPr>
            <a:spLocks noGrp="1"/>
          </p:cNvSpPr>
          <p:nvPr>
            <p:ph type="sldNum" sz="quarter" idx="12"/>
          </p:nvPr>
        </p:nvSpPr>
        <p:spPr/>
        <p:txBody>
          <a:bodyPr/>
          <a:lstStyle/>
          <a:p>
            <a:fld id="{6E89BF6E-9F25-4A5F-A63D-44835423AF94}" type="slidenum">
              <a:rPr lang="pt-PT" smtClean="0"/>
              <a:t>‹nº›</a:t>
            </a:fld>
            <a:endParaRPr lang="pt-PT"/>
          </a:p>
        </p:txBody>
      </p:sp>
    </p:spTree>
    <p:extLst>
      <p:ext uri="{BB962C8B-B14F-4D97-AF65-F5344CB8AC3E}">
        <p14:creationId xmlns:p14="http://schemas.microsoft.com/office/powerpoint/2010/main" val="3220528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4FAA6FE-8826-164A-EAE0-0C4A947F5998}"/>
              </a:ext>
            </a:extLst>
          </p:cNvPr>
          <p:cNvSpPr>
            <a:spLocks noGrp="1"/>
          </p:cNvSpPr>
          <p:nvPr>
            <p:ph type="title"/>
          </p:nvPr>
        </p:nvSpPr>
        <p:spPr/>
        <p:txBody>
          <a:bodyPr/>
          <a:lstStyle/>
          <a:p>
            <a:r>
              <a:rPr lang="pt-PT"/>
              <a:t>Clique para editar o estilo de título do Modelo Global</a:t>
            </a:r>
          </a:p>
        </p:txBody>
      </p:sp>
      <p:sp>
        <p:nvSpPr>
          <p:cNvPr id="3" name="Marcador de Posição de Conteúdo 2">
            <a:extLst>
              <a:ext uri="{FF2B5EF4-FFF2-40B4-BE49-F238E27FC236}">
                <a16:creationId xmlns:a16="http://schemas.microsoft.com/office/drawing/2014/main" id="{BE781AA0-8488-1A2D-E543-4686BDF6AC87}"/>
              </a:ext>
            </a:extLst>
          </p:cNvPr>
          <p:cNvSpPr>
            <a:spLocks noGrp="1"/>
          </p:cNvSpPr>
          <p:nvPr>
            <p:ph sz="half" idx="1"/>
          </p:nvPr>
        </p:nvSpPr>
        <p:spPr>
          <a:xfrm>
            <a:off x="838200" y="1825625"/>
            <a:ext cx="5181600" cy="4351338"/>
          </a:xfrm>
        </p:spPr>
        <p:txBody>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e Conteúdo 3">
            <a:extLst>
              <a:ext uri="{FF2B5EF4-FFF2-40B4-BE49-F238E27FC236}">
                <a16:creationId xmlns:a16="http://schemas.microsoft.com/office/drawing/2014/main" id="{BE018AB7-AAC5-82B7-560E-86C059512025}"/>
              </a:ext>
            </a:extLst>
          </p:cNvPr>
          <p:cNvSpPr>
            <a:spLocks noGrp="1"/>
          </p:cNvSpPr>
          <p:nvPr>
            <p:ph sz="half" idx="2"/>
          </p:nvPr>
        </p:nvSpPr>
        <p:spPr>
          <a:xfrm>
            <a:off x="6172200" y="1825625"/>
            <a:ext cx="5181600" cy="4351338"/>
          </a:xfrm>
        </p:spPr>
        <p:txBody>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p>
        </p:txBody>
      </p:sp>
      <p:sp>
        <p:nvSpPr>
          <p:cNvPr id="5" name="Marcador de Posição da Data 4">
            <a:extLst>
              <a:ext uri="{FF2B5EF4-FFF2-40B4-BE49-F238E27FC236}">
                <a16:creationId xmlns:a16="http://schemas.microsoft.com/office/drawing/2014/main" id="{2087B580-0086-363C-5DD4-E67CC9F7BD5F}"/>
              </a:ext>
            </a:extLst>
          </p:cNvPr>
          <p:cNvSpPr>
            <a:spLocks noGrp="1"/>
          </p:cNvSpPr>
          <p:nvPr>
            <p:ph type="dt" sz="half" idx="10"/>
          </p:nvPr>
        </p:nvSpPr>
        <p:spPr/>
        <p:txBody>
          <a:bodyPr/>
          <a:lstStyle/>
          <a:p>
            <a:fld id="{75E114A0-F40E-42C4-B5F0-4017C81A99A5}" type="datetimeFigureOut">
              <a:rPr lang="pt-PT" smtClean="0"/>
              <a:t>11/12/2025</a:t>
            </a:fld>
            <a:endParaRPr lang="pt-PT"/>
          </a:p>
        </p:txBody>
      </p:sp>
      <p:sp>
        <p:nvSpPr>
          <p:cNvPr id="6" name="Marcador de Posição do Rodapé 5">
            <a:extLst>
              <a:ext uri="{FF2B5EF4-FFF2-40B4-BE49-F238E27FC236}">
                <a16:creationId xmlns:a16="http://schemas.microsoft.com/office/drawing/2014/main" id="{87990B46-1364-9C65-0BEC-4FDA2A9C9A96}"/>
              </a:ext>
            </a:extLst>
          </p:cNvPr>
          <p:cNvSpPr>
            <a:spLocks noGrp="1"/>
          </p:cNvSpPr>
          <p:nvPr>
            <p:ph type="ftr" sz="quarter" idx="11"/>
          </p:nvPr>
        </p:nvSpPr>
        <p:spPr/>
        <p:txBody>
          <a:bodyPr/>
          <a:lstStyle/>
          <a:p>
            <a:endParaRPr lang="pt-PT"/>
          </a:p>
        </p:txBody>
      </p:sp>
      <p:sp>
        <p:nvSpPr>
          <p:cNvPr id="7" name="Marcador de Posição do Número do Diapositivo 6">
            <a:extLst>
              <a:ext uri="{FF2B5EF4-FFF2-40B4-BE49-F238E27FC236}">
                <a16:creationId xmlns:a16="http://schemas.microsoft.com/office/drawing/2014/main" id="{8F123936-7DEA-1012-9524-83F282F9DCE5}"/>
              </a:ext>
            </a:extLst>
          </p:cNvPr>
          <p:cNvSpPr>
            <a:spLocks noGrp="1"/>
          </p:cNvSpPr>
          <p:nvPr>
            <p:ph type="sldNum" sz="quarter" idx="12"/>
          </p:nvPr>
        </p:nvSpPr>
        <p:spPr/>
        <p:txBody>
          <a:bodyPr/>
          <a:lstStyle/>
          <a:p>
            <a:fld id="{6E89BF6E-9F25-4A5F-A63D-44835423AF94}" type="slidenum">
              <a:rPr lang="pt-PT" smtClean="0"/>
              <a:t>‹nº›</a:t>
            </a:fld>
            <a:endParaRPr lang="pt-PT"/>
          </a:p>
        </p:txBody>
      </p:sp>
    </p:spTree>
    <p:extLst>
      <p:ext uri="{BB962C8B-B14F-4D97-AF65-F5344CB8AC3E}">
        <p14:creationId xmlns:p14="http://schemas.microsoft.com/office/powerpoint/2010/main" val="2097969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0DDB3C6-F24E-8A42-9327-FD683412EA3E}"/>
              </a:ext>
            </a:extLst>
          </p:cNvPr>
          <p:cNvSpPr>
            <a:spLocks noGrp="1"/>
          </p:cNvSpPr>
          <p:nvPr>
            <p:ph type="title"/>
          </p:nvPr>
        </p:nvSpPr>
        <p:spPr>
          <a:xfrm>
            <a:off x="839788" y="365125"/>
            <a:ext cx="10515600" cy="1325563"/>
          </a:xfrm>
        </p:spPr>
        <p:txBody>
          <a:bodyPr/>
          <a:lstStyle/>
          <a:p>
            <a:r>
              <a:rPr lang="pt-PT"/>
              <a:t>Clique para editar o estilo de título do Modelo Global</a:t>
            </a:r>
          </a:p>
        </p:txBody>
      </p:sp>
      <p:sp>
        <p:nvSpPr>
          <p:cNvPr id="3" name="Marcador de Posição do Texto 2">
            <a:extLst>
              <a:ext uri="{FF2B5EF4-FFF2-40B4-BE49-F238E27FC236}">
                <a16:creationId xmlns:a16="http://schemas.microsoft.com/office/drawing/2014/main" id="{EF0D7D42-B538-F2AC-8AD1-859345FFC04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a:t>Clique para editar os estilos do texto de Modelo Global</a:t>
            </a:r>
          </a:p>
        </p:txBody>
      </p:sp>
      <p:sp>
        <p:nvSpPr>
          <p:cNvPr id="4" name="Marcador de Posição de Conteúdo 3">
            <a:extLst>
              <a:ext uri="{FF2B5EF4-FFF2-40B4-BE49-F238E27FC236}">
                <a16:creationId xmlns:a16="http://schemas.microsoft.com/office/drawing/2014/main" id="{82B59DBB-5E41-1B28-A7F5-DC9D29351F1D}"/>
              </a:ext>
            </a:extLst>
          </p:cNvPr>
          <p:cNvSpPr>
            <a:spLocks noGrp="1"/>
          </p:cNvSpPr>
          <p:nvPr>
            <p:ph sz="half" idx="2"/>
          </p:nvPr>
        </p:nvSpPr>
        <p:spPr>
          <a:xfrm>
            <a:off x="839788" y="2505075"/>
            <a:ext cx="5157787" cy="3684588"/>
          </a:xfrm>
        </p:spPr>
        <p:txBody>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p>
        </p:txBody>
      </p:sp>
      <p:sp>
        <p:nvSpPr>
          <p:cNvPr id="5" name="Marcador de Posição do Texto 4">
            <a:extLst>
              <a:ext uri="{FF2B5EF4-FFF2-40B4-BE49-F238E27FC236}">
                <a16:creationId xmlns:a16="http://schemas.microsoft.com/office/drawing/2014/main" id="{4DA20ED7-5E95-058D-7D39-DCEF04BD985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a:t>Clique para editar os estilos do texto de Modelo Global</a:t>
            </a:r>
          </a:p>
        </p:txBody>
      </p:sp>
      <p:sp>
        <p:nvSpPr>
          <p:cNvPr id="6" name="Marcador de Posição de Conteúdo 5">
            <a:extLst>
              <a:ext uri="{FF2B5EF4-FFF2-40B4-BE49-F238E27FC236}">
                <a16:creationId xmlns:a16="http://schemas.microsoft.com/office/drawing/2014/main" id="{D1678F6C-EF51-630F-3420-E3B4A22466E7}"/>
              </a:ext>
            </a:extLst>
          </p:cNvPr>
          <p:cNvSpPr>
            <a:spLocks noGrp="1"/>
          </p:cNvSpPr>
          <p:nvPr>
            <p:ph sz="quarter" idx="4"/>
          </p:nvPr>
        </p:nvSpPr>
        <p:spPr>
          <a:xfrm>
            <a:off x="6172200" y="2505075"/>
            <a:ext cx="5183188" cy="3684588"/>
          </a:xfrm>
        </p:spPr>
        <p:txBody>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p>
        </p:txBody>
      </p:sp>
      <p:sp>
        <p:nvSpPr>
          <p:cNvPr id="7" name="Marcador de Posição da Data 6">
            <a:extLst>
              <a:ext uri="{FF2B5EF4-FFF2-40B4-BE49-F238E27FC236}">
                <a16:creationId xmlns:a16="http://schemas.microsoft.com/office/drawing/2014/main" id="{0CD88148-0C21-D2DA-22BA-29DE4564C59B}"/>
              </a:ext>
            </a:extLst>
          </p:cNvPr>
          <p:cNvSpPr>
            <a:spLocks noGrp="1"/>
          </p:cNvSpPr>
          <p:nvPr>
            <p:ph type="dt" sz="half" idx="10"/>
          </p:nvPr>
        </p:nvSpPr>
        <p:spPr/>
        <p:txBody>
          <a:bodyPr/>
          <a:lstStyle/>
          <a:p>
            <a:fld id="{75E114A0-F40E-42C4-B5F0-4017C81A99A5}" type="datetimeFigureOut">
              <a:rPr lang="pt-PT" smtClean="0"/>
              <a:t>11/12/2025</a:t>
            </a:fld>
            <a:endParaRPr lang="pt-PT"/>
          </a:p>
        </p:txBody>
      </p:sp>
      <p:sp>
        <p:nvSpPr>
          <p:cNvPr id="8" name="Marcador de Posição do Rodapé 7">
            <a:extLst>
              <a:ext uri="{FF2B5EF4-FFF2-40B4-BE49-F238E27FC236}">
                <a16:creationId xmlns:a16="http://schemas.microsoft.com/office/drawing/2014/main" id="{C88E8733-A272-476D-A346-225B6B14EE3D}"/>
              </a:ext>
            </a:extLst>
          </p:cNvPr>
          <p:cNvSpPr>
            <a:spLocks noGrp="1"/>
          </p:cNvSpPr>
          <p:nvPr>
            <p:ph type="ftr" sz="quarter" idx="11"/>
          </p:nvPr>
        </p:nvSpPr>
        <p:spPr/>
        <p:txBody>
          <a:bodyPr/>
          <a:lstStyle/>
          <a:p>
            <a:endParaRPr lang="pt-PT"/>
          </a:p>
        </p:txBody>
      </p:sp>
      <p:sp>
        <p:nvSpPr>
          <p:cNvPr id="9" name="Marcador de Posição do Número do Diapositivo 8">
            <a:extLst>
              <a:ext uri="{FF2B5EF4-FFF2-40B4-BE49-F238E27FC236}">
                <a16:creationId xmlns:a16="http://schemas.microsoft.com/office/drawing/2014/main" id="{F5036E0B-22F5-88AF-A3D9-2A6CECFB53E7}"/>
              </a:ext>
            </a:extLst>
          </p:cNvPr>
          <p:cNvSpPr>
            <a:spLocks noGrp="1"/>
          </p:cNvSpPr>
          <p:nvPr>
            <p:ph type="sldNum" sz="quarter" idx="12"/>
          </p:nvPr>
        </p:nvSpPr>
        <p:spPr/>
        <p:txBody>
          <a:bodyPr/>
          <a:lstStyle/>
          <a:p>
            <a:fld id="{6E89BF6E-9F25-4A5F-A63D-44835423AF94}" type="slidenum">
              <a:rPr lang="pt-PT" smtClean="0"/>
              <a:t>‹nº›</a:t>
            </a:fld>
            <a:endParaRPr lang="pt-PT"/>
          </a:p>
        </p:txBody>
      </p:sp>
    </p:spTree>
    <p:extLst>
      <p:ext uri="{BB962C8B-B14F-4D97-AF65-F5344CB8AC3E}">
        <p14:creationId xmlns:p14="http://schemas.microsoft.com/office/powerpoint/2010/main" val="1571781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8336027-FF37-0F11-8BDC-A4A8AB99859B}"/>
              </a:ext>
            </a:extLst>
          </p:cNvPr>
          <p:cNvSpPr>
            <a:spLocks noGrp="1"/>
          </p:cNvSpPr>
          <p:nvPr>
            <p:ph type="title"/>
          </p:nvPr>
        </p:nvSpPr>
        <p:spPr/>
        <p:txBody>
          <a:bodyPr/>
          <a:lstStyle/>
          <a:p>
            <a:r>
              <a:rPr lang="pt-PT"/>
              <a:t>Clique para editar o estilo de título do Modelo Global</a:t>
            </a:r>
          </a:p>
        </p:txBody>
      </p:sp>
      <p:sp>
        <p:nvSpPr>
          <p:cNvPr id="3" name="Marcador de Posição da Data 2">
            <a:extLst>
              <a:ext uri="{FF2B5EF4-FFF2-40B4-BE49-F238E27FC236}">
                <a16:creationId xmlns:a16="http://schemas.microsoft.com/office/drawing/2014/main" id="{2AAA6AF8-89A2-B845-015F-E66C667478A0}"/>
              </a:ext>
            </a:extLst>
          </p:cNvPr>
          <p:cNvSpPr>
            <a:spLocks noGrp="1"/>
          </p:cNvSpPr>
          <p:nvPr>
            <p:ph type="dt" sz="half" idx="10"/>
          </p:nvPr>
        </p:nvSpPr>
        <p:spPr/>
        <p:txBody>
          <a:bodyPr/>
          <a:lstStyle/>
          <a:p>
            <a:fld id="{75E114A0-F40E-42C4-B5F0-4017C81A99A5}" type="datetimeFigureOut">
              <a:rPr lang="pt-PT" smtClean="0"/>
              <a:t>11/12/2025</a:t>
            </a:fld>
            <a:endParaRPr lang="pt-PT"/>
          </a:p>
        </p:txBody>
      </p:sp>
      <p:sp>
        <p:nvSpPr>
          <p:cNvPr id="4" name="Marcador de Posição do Rodapé 3">
            <a:extLst>
              <a:ext uri="{FF2B5EF4-FFF2-40B4-BE49-F238E27FC236}">
                <a16:creationId xmlns:a16="http://schemas.microsoft.com/office/drawing/2014/main" id="{BB903498-4AF5-BD73-BB1E-9801F309C7B1}"/>
              </a:ext>
            </a:extLst>
          </p:cNvPr>
          <p:cNvSpPr>
            <a:spLocks noGrp="1"/>
          </p:cNvSpPr>
          <p:nvPr>
            <p:ph type="ftr" sz="quarter" idx="11"/>
          </p:nvPr>
        </p:nvSpPr>
        <p:spPr/>
        <p:txBody>
          <a:bodyPr/>
          <a:lstStyle/>
          <a:p>
            <a:endParaRPr lang="pt-PT"/>
          </a:p>
        </p:txBody>
      </p:sp>
      <p:sp>
        <p:nvSpPr>
          <p:cNvPr id="5" name="Marcador de Posição do Número do Diapositivo 4">
            <a:extLst>
              <a:ext uri="{FF2B5EF4-FFF2-40B4-BE49-F238E27FC236}">
                <a16:creationId xmlns:a16="http://schemas.microsoft.com/office/drawing/2014/main" id="{0FC58ECC-AE23-C015-20EB-3D552E589A76}"/>
              </a:ext>
            </a:extLst>
          </p:cNvPr>
          <p:cNvSpPr>
            <a:spLocks noGrp="1"/>
          </p:cNvSpPr>
          <p:nvPr>
            <p:ph type="sldNum" sz="quarter" idx="12"/>
          </p:nvPr>
        </p:nvSpPr>
        <p:spPr/>
        <p:txBody>
          <a:bodyPr/>
          <a:lstStyle/>
          <a:p>
            <a:fld id="{6E89BF6E-9F25-4A5F-A63D-44835423AF94}" type="slidenum">
              <a:rPr lang="pt-PT" smtClean="0"/>
              <a:t>‹nº›</a:t>
            </a:fld>
            <a:endParaRPr lang="pt-PT"/>
          </a:p>
        </p:txBody>
      </p:sp>
    </p:spTree>
    <p:extLst>
      <p:ext uri="{BB962C8B-B14F-4D97-AF65-F5344CB8AC3E}">
        <p14:creationId xmlns:p14="http://schemas.microsoft.com/office/powerpoint/2010/main" val="2951134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Marcador de Posição da Data 1">
            <a:extLst>
              <a:ext uri="{FF2B5EF4-FFF2-40B4-BE49-F238E27FC236}">
                <a16:creationId xmlns:a16="http://schemas.microsoft.com/office/drawing/2014/main" id="{DB91A430-01C1-F7CE-8648-B05C5E90C0DB}"/>
              </a:ext>
            </a:extLst>
          </p:cNvPr>
          <p:cNvSpPr>
            <a:spLocks noGrp="1"/>
          </p:cNvSpPr>
          <p:nvPr>
            <p:ph type="dt" sz="half" idx="10"/>
          </p:nvPr>
        </p:nvSpPr>
        <p:spPr/>
        <p:txBody>
          <a:bodyPr/>
          <a:lstStyle/>
          <a:p>
            <a:fld id="{75E114A0-F40E-42C4-B5F0-4017C81A99A5}" type="datetimeFigureOut">
              <a:rPr lang="pt-PT" smtClean="0"/>
              <a:t>11/12/2025</a:t>
            </a:fld>
            <a:endParaRPr lang="pt-PT"/>
          </a:p>
        </p:txBody>
      </p:sp>
      <p:sp>
        <p:nvSpPr>
          <p:cNvPr id="3" name="Marcador de Posição do Rodapé 2">
            <a:extLst>
              <a:ext uri="{FF2B5EF4-FFF2-40B4-BE49-F238E27FC236}">
                <a16:creationId xmlns:a16="http://schemas.microsoft.com/office/drawing/2014/main" id="{D27AB5DA-6C07-73BC-57D2-951CA543AA49}"/>
              </a:ext>
            </a:extLst>
          </p:cNvPr>
          <p:cNvSpPr>
            <a:spLocks noGrp="1"/>
          </p:cNvSpPr>
          <p:nvPr>
            <p:ph type="ftr" sz="quarter" idx="11"/>
          </p:nvPr>
        </p:nvSpPr>
        <p:spPr/>
        <p:txBody>
          <a:bodyPr/>
          <a:lstStyle/>
          <a:p>
            <a:endParaRPr lang="pt-PT"/>
          </a:p>
        </p:txBody>
      </p:sp>
      <p:sp>
        <p:nvSpPr>
          <p:cNvPr id="4" name="Marcador de Posição do Número do Diapositivo 3">
            <a:extLst>
              <a:ext uri="{FF2B5EF4-FFF2-40B4-BE49-F238E27FC236}">
                <a16:creationId xmlns:a16="http://schemas.microsoft.com/office/drawing/2014/main" id="{B5680080-E6E0-5FC1-531D-2CB9AEE23515}"/>
              </a:ext>
            </a:extLst>
          </p:cNvPr>
          <p:cNvSpPr>
            <a:spLocks noGrp="1"/>
          </p:cNvSpPr>
          <p:nvPr>
            <p:ph type="sldNum" sz="quarter" idx="12"/>
          </p:nvPr>
        </p:nvSpPr>
        <p:spPr/>
        <p:txBody>
          <a:bodyPr/>
          <a:lstStyle/>
          <a:p>
            <a:fld id="{6E89BF6E-9F25-4A5F-A63D-44835423AF94}" type="slidenum">
              <a:rPr lang="pt-PT" smtClean="0"/>
              <a:t>‹nº›</a:t>
            </a:fld>
            <a:endParaRPr lang="pt-PT"/>
          </a:p>
        </p:txBody>
      </p:sp>
    </p:spTree>
    <p:extLst>
      <p:ext uri="{BB962C8B-B14F-4D97-AF65-F5344CB8AC3E}">
        <p14:creationId xmlns:p14="http://schemas.microsoft.com/office/powerpoint/2010/main" val="15988591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C964A9E-D35B-BC3A-8205-6DB2EF745653}"/>
              </a:ext>
            </a:extLst>
          </p:cNvPr>
          <p:cNvSpPr>
            <a:spLocks noGrp="1"/>
          </p:cNvSpPr>
          <p:nvPr>
            <p:ph type="title"/>
          </p:nvPr>
        </p:nvSpPr>
        <p:spPr>
          <a:xfrm>
            <a:off x="839788" y="457200"/>
            <a:ext cx="3932237" cy="1600200"/>
          </a:xfrm>
        </p:spPr>
        <p:txBody>
          <a:bodyPr anchor="b"/>
          <a:lstStyle>
            <a:lvl1pPr>
              <a:defRPr sz="3200"/>
            </a:lvl1pPr>
          </a:lstStyle>
          <a:p>
            <a:r>
              <a:rPr lang="pt-PT"/>
              <a:t>Clique para editar o estilo de título do Modelo Global</a:t>
            </a:r>
          </a:p>
        </p:txBody>
      </p:sp>
      <p:sp>
        <p:nvSpPr>
          <p:cNvPr id="3" name="Marcador de Posição de Conteúdo 2">
            <a:extLst>
              <a:ext uri="{FF2B5EF4-FFF2-40B4-BE49-F238E27FC236}">
                <a16:creationId xmlns:a16="http://schemas.microsoft.com/office/drawing/2014/main" id="{878E3EFC-FC91-48D8-4835-CD50CC93787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o Texto 3">
            <a:extLst>
              <a:ext uri="{FF2B5EF4-FFF2-40B4-BE49-F238E27FC236}">
                <a16:creationId xmlns:a16="http://schemas.microsoft.com/office/drawing/2014/main" id="{7B0801AD-7A63-D433-6C77-C245E65AB6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PT"/>
              <a:t>Clique para editar os estilos do texto de Modelo Global</a:t>
            </a:r>
          </a:p>
        </p:txBody>
      </p:sp>
      <p:sp>
        <p:nvSpPr>
          <p:cNvPr id="5" name="Marcador de Posição da Data 4">
            <a:extLst>
              <a:ext uri="{FF2B5EF4-FFF2-40B4-BE49-F238E27FC236}">
                <a16:creationId xmlns:a16="http://schemas.microsoft.com/office/drawing/2014/main" id="{C5FEF512-4007-E80C-5AEE-0481ED5E9F94}"/>
              </a:ext>
            </a:extLst>
          </p:cNvPr>
          <p:cNvSpPr>
            <a:spLocks noGrp="1"/>
          </p:cNvSpPr>
          <p:nvPr>
            <p:ph type="dt" sz="half" idx="10"/>
          </p:nvPr>
        </p:nvSpPr>
        <p:spPr/>
        <p:txBody>
          <a:bodyPr/>
          <a:lstStyle/>
          <a:p>
            <a:fld id="{75E114A0-F40E-42C4-B5F0-4017C81A99A5}" type="datetimeFigureOut">
              <a:rPr lang="pt-PT" smtClean="0"/>
              <a:t>11/12/2025</a:t>
            </a:fld>
            <a:endParaRPr lang="pt-PT"/>
          </a:p>
        </p:txBody>
      </p:sp>
      <p:sp>
        <p:nvSpPr>
          <p:cNvPr id="6" name="Marcador de Posição do Rodapé 5">
            <a:extLst>
              <a:ext uri="{FF2B5EF4-FFF2-40B4-BE49-F238E27FC236}">
                <a16:creationId xmlns:a16="http://schemas.microsoft.com/office/drawing/2014/main" id="{0F92CC65-87D3-2965-4F02-42C5D63A7EFF}"/>
              </a:ext>
            </a:extLst>
          </p:cNvPr>
          <p:cNvSpPr>
            <a:spLocks noGrp="1"/>
          </p:cNvSpPr>
          <p:nvPr>
            <p:ph type="ftr" sz="quarter" idx="11"/>
          </p:nvPr>
        </p:nvSpPr>
        <p:spPr/>
        <p:txBody>
          <a:bodyPr/>
          <a:lstStyle/>
          <a:p>
            <a:endParaRPr lang="pt-PT"/>
          </a:p>
        </p:txBody>
      </p:sp>
      <p:sp>
        <p:nvSpPr>
          <p:cNvPr id="7" name="Marcador de Posição do Número do Diapositivo 6">
            <a:extLst>
              <a:ext uri="{FF2B5EF4-FFF2-40B4-BE49-F238E27FC236}">
                <a16:creationId xmlns:a16="http://schemas.microsoft.com/office/drawing/2014/main" id="{20226072-CC8C-443D-639C-993455702185}"/>
              </a:ext>
            </a:extLst>
          </p:cNvPr>
          <p:cNvSpPr>
            <a:spLocks noGrp="1"/>
          </p:cNvSpPr>
          <p:nvPr>
            <p:ph type="sldNum" sz="quarter" idx="12"/>
          </p:nvPr>
        </p:nvSpPr>
        <p:spPr/>
        <p:txBody>
          <a:bodyPr/>
          <a:lstStyle/>
          <a:p>
            <a:fld id="{6E89BF6E-9F25-4A5F-A63D-44835423AF94}" type="slidenum">
              <a:rPr lang="pt-PT" smtClean="0"/>
              <a:t>‹nº›</a:t>
            </a:fld>
            <a:endParaRPr lang="pt-PT"/>
          </a:p>
        </p:txBody>
      </p:sp>
    </p:spTree>
    <p:extLst>
      <p:ext uri="{BB962C8B-B14F-4D97-AF65-F5344CB8AC3E}">
        <p14:creationId xmlns:p14="http://schemas.microsoft.com/office/powerpoint/2010/main" val="25011089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BC5BC54-FF72-1EE5-CB00-19962D1B13C2}"/>
              </a:ext>
            </a:extLst>
          </p:cNvPr>
          <p:cNvSpPr>
            <a:spLocks noGrp="1"/>
          </p:cNvSpPr>
          <p:nvPr>
            <p:ph type="title"/>
          </p:nvPr>
        </p:nvSpPr>
        <p:spPr>
          <a:xfrm>
            <a:off x="839788" y="457200"/>
            <a:ext cx="3932237" cy="1600200"/>
          </a:xfrm>
        </p:spPr>
        <p:txBody>
          <a:bodyPr anchor="b"/>
          <a:lstStyle>
            <a:lvl1pPr>
              <a:defRPr sz="3200"/>
            </a:lvl1pPr>
          </a:lstStyle>
          <a:p>
            <a:r>
              <a:rPr lang="pt-PT"/>
              <a:t>Clique para editar o estilo de título do Modelo Global</a:t>
            </a:r>
          </a:p>
        </p:txBody>
      </p:sp>
      <p:sp>
        <p:nvSpPr>
          <p:cNvPr id="3" name="Marcador de Posição da Imagem 2">
            <a:extLst>
              <a:ext uri="{FF2B5EF4-FFF2-40B4-BE49-F238E27FC236}">
                <a16:creationId xmlns:a16="http://schemas.microsoft.com/office/drawing/2014/main" id="{14EC71FA-D393-691B-45E6-A00F5368599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PT"/>
          </a:p>
        </p:txBody>
      </p:sp>
      <p:sp>
        <p:nvSpPr>
          <p:cNvPr id="4" name="Marcador de Posição do Texto 3">
            <a:extLst>
              <a:ext uri="{FF2B5EF4-FFF2-40B4-BE49-F238E27FC236}">
                <a16:creationId xmlns:a16="http://schemas.microsoft.com/office/drawing/2014/main" id="{C8435525-5B51-2B95-7D0A-4BB9D0B2F2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PT"/>
              <a:t>Clique para editar os estilos do texto de Modelo Global</a:t>
            </a:r>
          </a:p>
        </p:txBody>
      </p:sp>
      <p:sp>
        <p:nvSpPr>
          <p:cNvPr id="5" name="Marcador de Posição da Data 4">
            <a:extLst>
              <a:ext uri="{FF2B5EF4-FFF2-40B4-BE49-F238E27FC236}">
                <a16:creationId xmlns:a16="http://schemas.microsoft.com/office/drawing/2014/main" id="{7B03611C-9FFE-69C0-6E15-04AED9224D9D}"/>
              </a:ext>
            </a:extLst>
          </p:cNvPr>
          <p:cNvSpPr>
            <a:spLocks noGrp="1"/>
          </p:cNvSpPr>
          <p:nvPr>
            <p:ph type="dt" sz="half" idx="10"/>
          </p:nvPr>
        </p:nvSpPr>
        <p:spPr/>
        <p:txBody>
          <a:bodyPr/>
          <a:lstStyle/>
          <a:p>
            <a:fld id="{75E114A0-F40E-42C4-B5F0-4017C81A99A5}" type="datetimeFigureOut">
              <a:rPr lang="pt-PT" smtClean="0"/>
              <a:t>11/12/2025</a:t>
            </a:fld>
            <a:endParaRPr lang="pt-PT"/>
          </a:p>
        </p:txBody>
      </p:sp>
      <p:sp>
        <p:nvSpPr>
          <p:cNvPr id="6" name="Marcador de Posição do Rodapé 5">
            <a:extLst>
              <a:ext uri="{FF2B5EF4-FFF2-40B4-BE49-F238E27FC236}">
                <a16:creationId xmlns:a16="http://schemas.microsoft.com/office/drawing/2014/main" id="{CE97E1EB-F44C-5558-F5E1-D3819D18A5BB}"/>
              </a:ext>
            </a:extLst>
          </p:cNvPr>
          <p:cNvSpPr>
            <a:spLocks noGrp="1"/>
          </p:cNvSpPr>
          <p:nvPr>
            <p:ph type="ftr" sz="quarter" idx="11"/>
          </p:nvPr>
        </p:nvSpPr>
        <p:spPr/>
        <p:txBody>
          <a:bodyPr/>
          <a:lstStyle/>
          <a:p>
            <a:endParaRPr lang="pt-PT"/>
          </a:p>
        </p:txBody>
      </p:sp>
      <p:sp>
        <p:nvSpPr>
          <p:cNvPr id="7" name="Marcador de Posição do Número do Diapositivo 6">
            <a:extLst>
              <a:ext uri="{FF2B5EF4-FFF2-40B4-BE49-F238E27FC236}">
                <a16:creationId xmlns:a16="http://schemas.microsoft.com/office/drawing/2014/main" id="{75694358-9E11-3834-AE9F-9AA193463B73}"/>
              </a:ext>
            </a:extLst>
          </p:cNvPr>
          <p:cNvSpPr>
            <a:spLocks noGrp="1"/>
          </p:cNvSpPr>
          <p:nvPr>
            <p:ph type="sldNum" sz="quarter" idx="12"/>
          </p:nvPr>
        </p:nvSpPr>
        <p:spPr/>
        <p:txBody>
          <a:bodyPr/>
          <a:lstStyle/>
          <a:p>
            <a:fld id="{6E89BF6E-9F25-4A5F-A63D-44835423AF94}" type="slidenum">
              <a:rPr lang="pt-PT" smtClean="0"/>
              <a:t>‹nº›</a:t>
            </a:fld>
            <a:endParaRPr lang="pt-PT"/>
          </a:p>
        </p:txBody>
      </p:sp>
    </p:spTree>
    <p:extLst>
      <p:ext uri="{BB962C8B-B14F-4D97-AF65-F5344CB8AC3E}">
        <p14:creationId xmlns:p14="http://schemas.microsoft.com/office/powerpoint/2010/main" val="168445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Título 1">
            <a:extLst>
              <a:ext uri="{FF2B5EF4-FFF2-40B4-BE49-F238E27FC236}">
                <a16:creationId xmlns:a16="http://schemas.microsoft.com/office/drawing/2014/main" id="{64C6ECA3-E35C-3733-91C4-720117A125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PT"/>
              <a:t>Clique para editar o estilo de título do Modelo Global</a:t>
            </a:r>
          </a:p>
        </p:txBody>
      </p:sp>
      <p:sp>
        <p:nvSpPr>
          <p:cNvPr id="3" name="Marcador de Posição do Texto 2">
            <a:extLst>
              <a:ext uri="{FF2B5EF4-FFF2-40B4-BE49-F238E27FC236}">
                <a16:creationId xmlns:a16="http://schemas.microsoft.com/office/drawing/2014/main" id="{E6E5EDC9-A97D-74F7-EF6A-C02C3E1101B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a Data 3">
            <a:extLst>
              <a:ext uri="{FF2B5EF4-FFF2-40B4-BE49-F238E27FC236}">
                <a16:creationId xmlns:a16="http://schemas.microsoft.com/office/drawing/2014/main" id="{B9501066-15FC-4B85-F670-61BDBF5A81A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5E114A0-F40E-42C4-B5F0-4017C81A99A5}" type="datetimeFigureOut">
              <a:rPr lang="pt-PT" smtClean="0"/>
              <a:t>11/12/2025</a:t>
            </a:fld>
            <a:endParaRPr lang="pt-PT"/>
          </a:p>
        </p:txBody>
      </p:sp>
      <p:sp>
        <p:nvSpPr>
          <p:cNvPr id="5" name="Marcador de Posição do Rodapé 4">
            <a:extLst>
              <a:ext uri="{FF2B5EF4-FFF2-40B4-BE49-F238E27FC236}">
                <a16:creationId xmlns:a16="http://schemas.microsoft.com/office/drawing/2014/main" id="{E3EA60EF-FF71-49E5-0011-E869CF9FFC3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pt-PT"/>
          </a:p>
        </p:txBody>
      </p:sp>
      <p:sp>
        <p:nvSpPr>
          <p:cNvPr id="6" name="Marcador de Posição do Número do Diapositivo 5">
            <a:extLst>
              <a:ext uri="{FF2B5EF4-FFF2-40B4-BE49-F238E27FC236}">
                <a16:creationId xmlns:a16="http://schemas.microsoft.com/office/drawing/2014/main" id="{61E62F21-85C8-DA11-D918-2D9F3FE9653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E89BF6E-9F25-4A5F-A63D-44835423AF94}" type="slidenum">
              <a:rPr lang="pt-PT" smtClean="0"/>
              <a:t>‹nº›</a:t>
            </a:fld>
            <a:endParaRPr lang="pt-PT"/>
          </a:p>
        </p:txBody>
      </p:sp>
    </p:spTree>
    <p:extLst>
      <p:ext uri="{BB962C8B-B14F-4D97-AF65-F5344CB8AC3E}">
        <p14:creationId xmlns:p14="http://schemas.microsoft.com/office/powerpoint/2010/main" val="21393712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s://paa.portaldahabitacao.pt/"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88375F1-9C43-3CE1-D293-FEDE31210EB5}"/>
              </a:ext>
            </a:extLst>
          </p:cNvPr>
          <p:cNvSpPr>
            <a:spLocks noGrp="1"/>
          </p:cNvSpPr>
          <p:nvPr>
            <p:ph type="ctrTitle"/>
          </p:nvPr>
        </p:nvSpPr>
        <p:spPr>
          <a:xfrm>
            <a:off x="842481" y="359596"/>
            <a:ext cx="10746767" cy="2157573"/>
          </a:xfrm>
        </p:spPr>
        <p:txBody>
          <a:bodyPr>
            <a:normAutofit/>
          </a:bodyPr>
          <a:lstStyle/>
          <a:p>
            <a:r>
              <a:rPr lang="pt-PT" sz="4400" b="1" dirty="0"/>
              <a:t>A Fiscalidade do Arrendamento e Património</a:t>
            </a:r>
            <a:br>
              <a:rPr lang="pt-PT" sz="4400" b="1" dirty="0"/>
            </a:br>
            <a:br>
              <a:rPr lang="pt-PT" sz="4400" b="1" dirty="0"/>
            </a:br>
            <a:r>
              <a:rPr lang="pt-PT" sz="4400" b="1" dirty="0"/>
              <a:t>Resposta a 54 questões</a:t>
            </a:r>
          </a:p>
        </p:txBody>
      </p:sp>
      <p:sp>
        <p:nvSpPr>
          <p:cNvPr id="3" name="Subtítulo 2">
            <a:extLst>
              <a:ext uri="{FF2B5EF4-FFF2-40B4-BE49-F238E27FC236}">
                <a16:creationId xmlns:a16="http://schemas.microsoft.com/office/drawing/2014/main" id="{640F7285-5D79-F2CE-2307-5861AE3499C6}"/>
              </a:ext>
            </a:extLst>
          </p:cNvPr>
          <p:cNvSpPr>
            <a:spLocks noGrp="1"/>
          </p:cNvSpPr>
          <p:nvPr>
            <p:ph type="subTitle" idx="1"/>
          </p:nvPr>
        </p:nvSpPr>
        <p:spPr>
          <a:xfrm>
            <a:off x="1428108" y="3429000"/>
            <a:ext cx="9544692" cy="2756043"/>
          </a:xfrm>
        </p:spPr>
        <p:txBody>
          <a:bodyPr>
            <a:normAutofit fontScale="85000" lnSpcReduction="20000"/>
          </a:bodyPr>
          <a:lstStyle/>
          <a:p>
            <a:r>
              <a:rPr lang="pt-PT" sz="3600" dirty="0"/>
              <a:t>Sérgio Gonçalves do Cabo</a:t>
            </a:r>
          </a:p>
          <a:p>
            <a:r>
              <a:rPr lang="pt-PT" sz="3600" dirty="0"/>
              <a:t>Mestre em Direito</a:t>
            </a:r>
          </a:p>
          <a:p>
            <a:r>
              <a:rPr lang="pt-PT" sz="3600" dirty="0"/>
              <a:t>Advogado</a:t>
            </a:r>
          </a:p>
          <a:p>
            <a:endParaRPr lang="pt-PT" sz="3600" dirty="0"/>
          </a:p>
          <a:p>
            <a:r>
              <a:rPr lang="pt-PT" sz="3600" dirty="0"/>
              <a:t>Associação de Construtores e Proprietários de Setúbal</a:t>
            </a:r>
          </a:p>
          <a:p>
            <a:r>
              <a:rPr lang="pt-PT" sz="3600" dirty="0"/>
              <a:t>11 de dezembro de 2025</a:t>
            </a:r>
          </a:p>
        </p:txBody>
      </p:sp>
    </p:spTree>
    <p:extLst>
      <p:ext uri="{BB962C8B-B14F-4D97-AF65-F5344CB8AC3E}">
        <p14:creationId xmlns:p14="http://schemas.microsoft.com/office/powerpoint/2010/main" val="23021662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439AF4-3A82-F402-59E5-074AC4DC36D6}"/>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CF9A9EA2-4738-B9E2-7EF1-A9D1CA60C0B2}"/>
              </a:ext>
            </a:extLst>
          </p:cNvPr>
          <p:cNvSpPr>
            <a:spLocks noGrp="1"/>
          </p:cNvSpPr>
          <p:nvPr>
            <p:ph type="title"/>
          </p:nvPr>
        </p:nvSpPr>
        <p:spPr>
          <a:xfrm>
            <a:off x="838200" y="140677"/>
            <a:ext cx="10515600" cy="1582615"/>
          </a:xfrm>
        </p:spPr>
        <p:txBody>
          <a:bodyPr>
            <a:normAutofit/>
          </a:bodyPr>
          <a:lstStyle/>
          <a:p>
            <a:pPr algn="ctr"/>
            <a:r>
              <a:rPr lang="pt-PT" sz="3200" dirty="0"/>
              <a:t>Questão 3: IVA 6 % na construção / empreitadas / subempreitadas / remodelações – Como se liquida? E como funciona para contribuintes em regime de isenção?</a:t>
            </a:r>
          </a:p>
        </p:txBody>
      </p:sp>
      <p:sp>
        <p:nvSpPr>
          <p:cNvPr id="3" name="Marcador de Posição de Conteúdo 2">
            <a:extLst>
              <a:ext uri="{FF2B5EF4-FFF2-40B4-BE49-F238E27FC236}">
                <a16:creationId xmlns:a16="http://schemas.microsoft.com/office/drawing/2014/main" id="{03D58D60-8C42-9B7F-55E8-87992D36FFCB}"/>
              </a:ext>
            </a:extLst>
          </p:cNvPr>
          <p:cNvSpPr>
            <a:spLocks noGrp="1"/>
          </p:cNvSpPr>
          <p:nvPr>
            <p:ph idx="1"/>
          </p:nvPr>
        </p:nvSpPr>
        <p:spPr>
          <a:xfrm>
            <a:off x="404447" y="1723292"/>
            <a:ext cx="11289322" cy="5292970"/>
          </a:xfrm>
        </p:spPr>
        <p:txBody>
          <a:bodyPr>
            <a:normAutofit lnSpcReduction="10000"/>
          </a:bodyPr>
          <a:lstStyle/>
          <a:p>
            <a:pPr marL="0" indent="0">
              <a:buNone/>
            </a:pPr>
            <a:r>
              <a:rPr lang="pt-PT" dirty="0"/>
              <a:t>Nos termos do artigo 2.º/1/j) do CIVA existe </a:t>
            </a:r>
            <a:r>
              <a:rPr lang="pt-PT" b="1" dirty="0"/>
              <a:t>inversão do sujeito passivo</a:t>
            </a:r>
            <a:r>
              <a:rPr lang="pt-PT" dirty="0"/>
              <a:t> nos «</a:t>
            </a:r>
            <a:r>
              <a:rPr lang="pt-PT" dirty="0">
                <a:latin typeface="Aptos Narrow" panose="020B0004020202020204" pitchFamily="34" charset="0"/>
              </a:rPr>
              <a:t>serviços de construção civil, incluindo a remodelação, reparação, manutenção, conservação e demolição de bens imóveis, em regime de empreitada ou subempreitada</a:t>
            </a:r>
            <a:r>
              <a:rPr lang="pt-PT" dirty="0"/>
              <a:t>»</a:t>
            </a:r>
          </a:p>
          <a:p>
            <a:pPr marL="0" indent="0">
              <a:buNone/>
            </a:pPr>
            <a:r>
              <a:rPr lang="pt-PT" dirty="0"/>
              <a:t>A autoliquidação de IVA na construção civil é um procedimento em que a responsabilidade pela liquidação do IVA é transferida para o destinatário do serviço.</a:t>
            </a:r>
          </a:p>
          <a:p>
            <a:pPr marL="0" indent="0">
              <a:buNone/>
            </a:pPr>
            <a:r>
              <a:rPr lang="pt-PT" dirty="0"/>
              <a:t>Quem transmite os bens ou presta os serviços deve emitir as faturas sem a liquidação de IVA, para que seja o cliente a proceder à autoliquidação do imposto nos prazos previstos na lei.</a:t>
            </a:r>
          </a:p>
          <a:p>
            <a:pPr marL="0" indent="0">
              <a:buNone/>
            </a:pPr>
            <a:r>
              <a:rPr lang="pt-PT" dirty="0"/>
              <a:t>No atual regime, se o adquirente beneficiar de isenção de IVA ao abrigo do art.º 9.º ou art.º 53.º do CIVA, não há inversão do sujeito passivo, portanto não autoliquida IVA.</a:t>
            </a:r>
          </a:p>
        </p:txBody>
      </p:sp>
    </p:spTree>
    <p:extLst>
      <p:ext uri="{BB962C8B-B14F-4D97-AF65-F5344CB8AC3E}">
        <p14:creationId xmlns:p14="http://schemas.microsoft.com/office/powerpoint/2010/main" val="3563763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C68092-86C0-C194-9D4A-90107C42685A}"/>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9D08475D-DD43-EC20-67BB-CADCE0CF49A2}"/>
              </a:ext>
            </a:extLst>
          </p:cNvPr>
          <p:cNvSpPr>
            <a:spLocks noGrp="1"/>
          </p:cNvSpPr>
          <p:nvPr>
            <p:ph type="title"/>
          </p:nvPr>
        </p:nvSpPr>
        <p:spPr>
          <a:xfrm>
            <a:off x="650631" y="140677"/>
            <a:ext cx="11043137" cy="1406769"/>
          </a:xfrm>
        </p:spPr>
        <p:txBody>
          <a:bodyPr>
            <a:normAutofit/>
          </a:bodyPr>
          <a:lstStyle/>
          <a:p>
            <a:pPr algn="ctr"/>
            <a:r>
              <a:rPr lang="pt-PT" sz="2800" dirty="0"/>
              <a:t>Questão 3: IVA 6 % na construção / empreitadas / subempreitadas / remodelações – Como se liquida? E como funciona para contribuintes em regime de isenção?</a:t>
            </a:r>
          </a:p>
        </p:txBody>
      </p:sp>
      <p:sp>
        <p:nvSpPr>
          <p:cNvPr id="3" name="Marcador de Posição de Conteúdo 2">
            <a:extLst>
              <a:ext uri="{FF2B5EF4-FFF2-40B4-BE49-F238E27FC236}">
                <a16:creationId xmlns:a16="http://schemas.microsoft.com/office/drawing/2014/main" id="{88332FB9-E1BC-EEAC-D34E-DA8361EC6A76}"/>
              </a:ext>
            </a:extLst>
          </p:cNvPr>
          <p:cNvSpPr>
            <a:spLocks noGrp="1"/>
          </p:cNvSpPr>
          <p:nvPr>
            <p:ph idx="1"/>
          </p:nvPr>
        </p:nvSpPr>
        <p:spPr>
          <a:xfrm>
            <a:off x="404447" y="1547446"/>
            <a:ext cx="11289322" cy="5503985"/>
          </a:xfrm>
        </p:spPr>
        <p:txBody>
          <a:bodyPr>
            <a:normAutofit fontScale="92500" lnSpcReduction="20000"/>
          </a:bodyPr>
          <a:lstStyle/>
          <a:p>
            <a:pPr marL="0" indent="0">
              <a:buNone/>
            </a:pPr>
            <a:r>
              <a:rPr lang="pt-PT" dirty="0"/>
              <a:t>No novo regime a alínea j) do n.º 1 do artigo 2.º do CIVA passa a ter a seguinte redação:</a:t>
            </a:r>
          </a:p>
          <a:p>
            <a:pPr marL="0" indent="0">
              <a:buNone/>
            </a:pPr>
            <a:endParaRPr lang="pt-PT" dirty="0"/>
          </a:p>
          <a:p>
            <a:pPr marL="457200" lvl="1" indent="0">
              <a:buNone/>
            </a:pPr>
            <a:r>
              <a:rPr lang="pt-PT" dirty="0"/>
              <a:t>“As pessoas singulares ou coletivas referidas na alínea </a:t>
            </a:r>
            <a:r>
              <a:rPr lang="pt-PT" i="1" dirty="0"/>
              <a:t>a)</a:t>
            </a:r>
            <a:r>
              <a:rPr lang="pt-PT" dirty="0"/>
              <a:t> que disponham de sede, estabelecimento estável ou domicílio em território nacional </a:t>
            </a:r>
            <a:r>
              <a:rPr lang="pt-PT" strike="sngStrike" dirty="0"/>
              <a:t>e que pratiquem operações que confiram o direito à dedução total ou parcial do imposto</a:t>
            </a:r>
            <a:r>
              <a:rPr lang="pt-PT" dirty="0"/>
              <a:t>, quando sejam adquirentes de serviços de construção civil, incluindo a remodelação, reparação, manutenção, conservação e demolição de bens imóveis, em regime de empreitada ou subempreitada”.</a:t>
            </a:r>
          </a:p>
          <a:p>
            <a:pPr marL="0" indent="0">
              <a:buNone/>
            </a:pPr>
            <a:endParaRPr lang="pt-PT" dirty="0"/>
          </a:p>
          <a:p>
            <a:pPr marL="0" indent="0">
              <a:buNone/>
            </a:pPr>
            <a:r>
              <a:rPr lang="pt-PT" dirty="0"/>
              <a:t>No meu entender mantém-se a regra de que se o adquirente beneficiar de isenção de IVA ao abrigo do art.º 9.º ou art.º 53.º do CIVA, não há inversão do sujeito passivo nem autoliquidação de IVA.</a:t>
            </a:r>
          </a:p>
          <a:p>
            <a:pPr marL="0" indent="0">
              <a:buNone/>
            </a:pPr>
            <a:endParaRPr lang="pt-PT" dirty="0"/>
          </a:p>
          <a:p>
            <a:pPr marL="0" indent="0">
              <a:buNone/>
            </a:pPr>
            <a:r>
              <a:rPr lang="pt-PT" dirty="0"/>
              <a:t>É instituído um regime de </a:t>
            </a:r>
            <a:r>
              <a:rPr lang="pt-PT" b="1" dirty="0"/>
              <a:t>restituição parcial do IVA no caso de construção de casas próprias </a:t>
            </a:r>
            <a:r>
              <a:rPr lang="pt-PT" dirty="0"/>
              <a:t>que abrange o montante correspondente à diferença entre o IVA cobrado à taxa de 23% e a taxa reduzida de 6%)</a:t>
            </a:r>
          </a:p>
        </p:txBody>
      </p:sp>
    </p:spTree>
    <p:extLst>
      <p:ext uri="{BB962C8B-B14F-4D97-AF65-F5344CB8AC3E}">
        <p14:creationId xmlns:p14="http://schemas.microsoft.com/office/powerpoint/2010/main" val="23734464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1AF675-A6DF-0BC1-D11B-453F61675B7A}"/>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6E861912-9A42-5869-9684-49E3EC3139B2}"/>
              </a:ext>
            </a:extLst>
          </p:cNvPr>
          <p:cNvSpPr>
            <a:spLocks noGrp="1"/>
          </p:cNvSpPr>
          <p:nvPr>
            <p:ph type="title"/>
          </p:nvPr>
        </p:nvSpPr>
        <p:spPr>
          <a:xfrm>
            <a:off x="339047" y="365125"/>
            <a:ext cx="11620071" cy="1710256"/>
          </a:xfrm>
        </p:spPr>
        <p:txBody>
          <a:bodyPr>
            <a:normAutofit/>
          </a:bodyPr>
          <a:lstStyle/>
          <a:p>
            <a:pPr algn="ctr"/>
            <a:r>
              <a:rPr lang="pt-PT" dirty="0"/>
              <a:t>Questão 4: É necessário existir contrato de empreitada?</a:t>
            </a:r>
          </a:p>
        </p:txBody>
      </p:sp>
      <p:sp>
        <p:nvSpPr>
          <p:cNvPr id="3" name="Marcador de Posição de Conteúdo 2">
            <a:extLst>
              <a:ext uri="{FF2B5EF4-FFF2-40B4-BE49-F238E27FC236}">
                <a16:creationId xmlns:a16="http://schemas.microsoft.com/office/drawing/2014/main" id="{A7313100-F46C-8761-82C6-7C2B07ED3840}"/>
              </a:ext>
            </a:extLst>
          </p:cNvPr>
          <p:cNvSpPr>
            <a:spLocks noGrp="1"/>
          </p:cNvSpPr>
          <p:nvPr>
            <p:ph idx="1"/>
          </p:nvPr>
        </p:nvSpPr>
        <p:spPr>
          <a:xfrm>
            <a:off x="1058238" y="2075381"/>
            <a:ext cx="10515600" cy="4101582"/>
          </a:xfrm>
        </p:spPr>
        <p:txBody>
          <a:bodyPr>
            <a:normAutofit fontScale="92500" lnSpcReduction="10000"/>
          </a:bodyPr>
          <a:lstStyle/>
          <a:p>
            <a:pPr marL="0" indent="0">
              <a:buNone/>
            </a:pPr>
            <a:r>
              <a:rPr lang="pt-PT" dirty="0"/>
              <a:t>Para as verbas da lista I do CIVA que permitem beneficiar de uma taxa reduzida de 6%: nas (i) empreitadas de reabilitação urbana (verba 2.23), e nas (</a:t>
            </a:r>
            <a:r>
              <a:rPr lang="pt-PT" dirty="0" err="1"/>
              <a:t>ii</a:t>
            </a:r>
            <a:r>
              <a:rPr lang="pt-PT" dirty="0"/>
              <a:t>) empreitadas realizadas em imóveis afetos à habitação (verba 2.27) a AT tem exigido a celebração de contrato de empreitada – cf. a Informação vinculativa processo n.º 15432, despacho de 30.08.2019, da Diretora de Serviços do IVA:</a:t>
            </a:r>
          </a:p>
          <a:p>
            <a:pPr marL="0" indent="0">
              <a:buNone/>
            </a:pPr>
            <a:r>
              <a:rPr lang="pt-PT" dirty="0"/>
              <a:t>“(…) desde que a obra em causa constitua objeto de contrato de empreitada tipificada na verba 2.27 da Lista I anexa ao CIVA, celebrado entre o referido beneficiário na qualidade de dono da obra e o respetivo empreiteiro, pode ser aplicada a taxa reduzida de liquidação em IVA, ao abrigo da citada verba, desde que, se encontrem reunidos os restantes requisitos da mesma”.</a:t>
            </a:r>
          </a:p>
        </p:txBody>
      </p:sp>
    </p:spTree>
    <p:extLst>
      <p:ext uri="{BB962C8B-B14F-4D97-AF65-F5344CB8AC3E}">
        <p14:creationId xmlns:p14="http://schemas.microsoft.com/office/powerpoint/2010/main" val="36092612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A89502-EEB5-69E0-BAC8-175D04D7E3CC}"/>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ED9D732D-26C2-8ED3-A2FF-402ECBA36A2A}"/>
              </a:ext>
            </a:extLst>
          </p:cNvPr>
          <p:cNvSpPr>
            <a:spLocks noGrp="1"/>
          </p:cNvSpPr>
          <p:nvPr>
            <p:ph type="title"/>
          </p:nvPr>
        </p:nvSpPr>
        <p:spPr>
          <a:xfrm>
            <a:off x="339047" y="365124"/>
            <a:ext cx="11620071" cy="1802723"/>
          </a:xfrm>
        </p:spPr>
        <p:txBody>
          <a:bodyPr>
            <a:normAutofit fontScale="90000"/>
          </a:bodyPr>
          <a:lstStyle/>
          <a:p>
            <a:pPr algn="ctr"/>
            <a:r>
              <a:rPr lang="pt-PT" dirty="0"/>
              <a:t>Questão 5: Quando se inicia a aplicação do IVA 6% (uma vez que existem obras / remodelações que se iniciam em 2025)?</a:t>
            </a:r>
          </a:p>
        </p:txBody>
      </p:sp>
      <p:sp>
        <p:nvSpPr>
          <p:cNvPr id="3" name="Marcador de Posição de Conteúdo 2">
            <a:extLst>
              <a:ext uri="{FF2B5EF4-FFF2-40B4-BE49-F238E27FC236}">
                <a16:creationId xmlns:a16="http://schemas.microsoft.com/office/drawing/2014/main" id="{058B3DCB-5B8A-B40F-3664-A166AB2CD80F}"/>
              </a:ext>
            </a:extLst>
          </p:cNvPr>
          <p:cNvSpPr>
            <a:spLocks noGrp="1"/>
          </p:cNvSpPr>
          <p:nvPr>
            <p:ph idx="1"/>
          </p:nvPr>
        </p:nvSpPr>
        <p:spPr>
          <a:xfrm>
            <a:off x="838200" y="2167846"/>
            <a:ext cx="10515600" cy="4325029"/>
          </a:xfrm>
        </p:spPr>
        <p:txBody>
          <a:bodyPr>
            <a:normAutofit/>
          </a:bodyPr>
          <a:lstStyle/>
          <a:p>
            <a:pPr marL="0" indent="0">
              <a:buNone/>
            </a:pPr>
            <a:r>
              <a:rPr lang="pt-PT" dirty="0"/>
              <a:t>Esta medida terá efeitos retroativos: o IVA reduzido vai aplicar-se a operações urbanísticas iniciadas entre 23 de setembro de 2025 e 31 de dezembro de 2029 e cuja exigibilidade do imposto ocorra a partir de 1 de janeiro de 2026</a:t>
            </a:r>
          </a:p>
          <a:p>
            <a:pPr marL="0" indent="0">
              <a:buNone/>
            </a:pPr>
            <a:endParaRPr lang="pt-PT" dirty="0"/>
          </a:p>
          <a:p>
            <a:pPr marL="457200" lvl="1" indent="0">
              <a:buNone/>
            </a:pPr>
            <a:r>
              <a:rPr lang="pt-PT" dirty="0"/>
              <a:t>“3 - A verba 2.42.1 da lista I anexa ao Código do IVA e o respetivo regime previsto no artigo 10.º, bem como o regime aprovado como anexo II ao presente decreto-lei, aplicam-se às prestações de serviços relativas a operações urbanísticas cuja iniciativa procedimental se inicie no período compreendido entre 23 de setembro de 2025 e 31 de dezembro de 2029 e cuja exigibilidade do imposto ocorra a partir de 1 de janeiro de 2026”</a:t>
            </a:r>
          </a:p>
        </p:txBody>
      </p:sp>
    </p:spTree>
    <p:extLst>
      <p:ext uri="{BB962C8B-B14F-4D97-AF65-F5344CB8AC3E}">
        <p14:creationId xmlns:p14="http://schemas.microsoft.com/office/powerpoint/2010/main" val="8142001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6A7E4D3-08B6-1B24-F60B-697134E407DB}"/>
              </a:ext>
            </a:extLst>
          </p:cNvPr>
          <p:cNvSpPr>
            <a:spLocks noGrp="1"/>
          </p:cNvSpPr>
          <p:nvPr>
            <p:ph type="title"/>
          </p:nvPr>
        </p:nvSpPr>
        <p:spPr>
          <a:xfrm>
            <a:off x="838200" y="365125"/>
            <a:ext cx="10515600" cy="2462855"/>
          </a:xfrm>
        </p:spPr>
        <p:txBody>
          <a:bodyPr>
            <a:normAutofit fontScale="90000"/>
          </a:bodyPr>
          <a:lstStyle/>
          <a:p>
            <a:pPr algn="ctr"/>
            <a:r>
              <a:rPr lang="pt-PT" dirty="0"/>
              <a:t>Questão 6: Considerando os tetos renda moderada de 2.300€ no arrendamento e 648.000.00€ na construção é necessário existirem contratos de empreitada?</a:t>
            </a:r>
          </a:p>
        </p:txBody>
      </p:sp>
      <p:sp>
        <p:nvSpPr>
          <p:cNvPr id="3" name="Marcador de Posição de Conteúdo 2">
            <a:extLst>
              <a:ext uri="{FF2B5EF4-FFF2-40B4-BE49-F238E27FC236}">
                <a16:creationId xmlns:a16="http://schemas.microsoft.com/office/drawing/2014/main" id="{7ACAA96B-3BF5-E34F-C5CB-4C2FCB4C2346}"/>
              </a:ext>
            </a:extLst>
          </p:cNvPr>
          <p:cNvSpPr>
            <a:spLocks noGrp="1"/>
          </p:cNvSpPr>
          <p:nvPr>
            <p:ph idx="1"/>
          </p:nvPr>
        </p:nvSpPr>
        <p:spPr>
          <a:xfrm>
            <a:off x="838200" y="3096868"/>
            <a:ext cx="10515600" cy="3115264"/>
          </a:xfrm>
        </p:spPr>
        <p:txBody>
          <a:bodyPr/>
          <a:lstStyle/>
          <a:p>
            <a:pPr marL="0" indent="0">
              <a:buNone/>
            </a:pPr>
            <a:r>
              <a:rPr lang="pt-PT" dirty="0"/>
              <a:t>Sim. Penso que a AT manterá a orientação da Informação vinculativa processo n.º 15432, despacho de 30.08.2019, da Diretora de Serviços do IVA</a:t>
            </a:r>
          </a:p>
        </p:txBody>
      </p:sp>
    </p:spTree>
    <p:extLst>
      <p:ext uri="{BB962C8B-B14F-4D97-AF65-F5344CB8AC3E}">
        <p14:creationId xmlns:p14="http://schemas.microsoft.com/office/powerpoint/2010/main" val="1052061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2D7CCAA-9B24-14AC-48F5-E939B3F228DB}"/>
              </a:ext>
            </a:extLst>
          </p:cNvPr>
          <p:cNvSpPr>
            <a:spLocks noGrp="1"/>
          </p:cNvSpPr>
          <p:nvPr>
            <p:ph type="title"/>
          </p:nvPr>
        </p:nvSpPr>
        <p:spPr>
          <a:xfrm>
            <a:off x="838200" y="365125"/>
            <a:ext cx="10515600" cy="1182321"/>
          </a:xfrm>
        </p:spPr>
        <p:txBody>
          <a:bodyPr>
            <a:normAutofit fontScale="90000"/>
          </a:bodyPr>
          <a:lstStyle/>
          <a:p>
            <a:pPr algn="ctr"/>
            <a:r>
              <a:rPr lang="pt-PT" sz="4000" dirty="0"/>
              <a:t>Questão 7: Como se aplica o IVA a 6% na autoconstrução?</a:t>
            </a:r>
          </a:p>
        </p:txBody>
      </p:sp>
      <p:sp>
        <p:nvSpPr>
          <p:cNvPr id="3" name="Marcador de Posição de Conteúdo 2">
            <a:extLst>
              <a:ext uri="{FF2B5EF4-FFF2-40B4-BE49-F238E27FC236}">
                <a16:creationId xmlns:a16="http://schemas.microsoft.com/office/drawing/2014/main" id="{F5232565-A777-2335-2DC3-11127AC3BCE9}"/>
              </a:ext>
            </a:extLst>
          </p:cNvPr>
          <p:cNvSpPr>
            <a:spLocks noGrp="1"/>
          </p:cNvSpPr>
          <p:nvPr>
            <p:ph idx="1"/>
          </p:nvPr>
        </p:nvSpPr>
        <p:spPr>
          <a:xfrm>
            <a:off x="655372" y="1601177"/>
            <a:ext cx="11236570" cy="4891698"/>
          </a:xfrm>
        </p:spPr>
        <p:txBody>
          <a:bodyPr>
            <a:normAutofit fontScale="85000" lnSpcReduction="10000"/>
          </a:bodyPr>
          <a:lstStyle/>
          <a:p>
            <a:pPr marL="0" indent="0">
              <a:buNone/>
            </a:pPr>
            <a:r>
              <a:rPr lang="pt-PT" dirty="0"/>
              <a:t>Penso que a questão se refere ao regime de restituição parcial do montante equivalente ao IVA suportado por pessoas singulares em empreitadas de construção de imóveis para habitação própria e permanente,</a:t>
            </a:r>
          </a:p>
          <a:p>
            <a:pPr marL="0" indent="0">
              <a:buNone/>
            </a:pPr>
            <a:r>
              <a:rPr lang="pt-PT" dirty="0"/>
              <a:t>Nestes casos em que a construção que se destina à habitação própria permanente do adquirente (isto é, sem venda ou arrendamento posterior), prevê-se um regime de restituição parcial do IVA suportado. </a:t>
            </a:r>
          </a:p>
          <a:p>
            <a:pPr marL="0" indent="0">
              <a:buNone/>
            </a:pPr>
            <a:r>
              <a:rPr lang="pt-PT" dirty="0"/>
              <a:t>O pedido de restituição (que abrange o montante correspondente à diferença entre o IVA cobrado à taxa de 23% e a taxa reduzida de 6%) deve ser submetido, à Autoridade Tributária, no prazo de 12 meses após a emissão da licença de utilização e esta deverá proceder à devolução do imposto no prazo de 150 dias, após a receção do pedido devidamente instruído. </a:t>
            </a:r>
          </a:p>
          <a:p>
            <a:pPr marL="0" indent="0">
              <a:buNone/>
            </a:pPr>
            <a:r>
              <a:rPr lang="pt-PT" dirty="0"/>
              <a:t>Em termos temporais, a aplicação da taxa reduzida de 6% nas empreitadas encontra-se circunscrita a operações urbanísticas cuja iniciativa procedimental ocorra entre 25 de setembro de 2025 e 31 de dezembro de 2029, e cuja exigibilidade do IVA decorra entre 1 de janeiro de 2026 e 31 de dezembro de 2032. </a:t>
            </a:r>
          </a:p>
        </p:txBody>
      </p:sp>
    </p:spTree>
    <p:extLst>
      <p:ext uri="{BB962C8B-B14F-4D97-AF65-F5344CB8AC3E}">
        <p14:creationId xmlns:p14="http://schemas.microsoft.com/office/powerpoint/2010/main" val="24923732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E9FEF4-41F8-536B-6739-5327C6A53E00}"/>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734AAB18-D088-D134-56C8-3B2DC8B2BED9}"/>
              </a:ext>
            </a:extLst>
          </p:cNvPr>
          <p:cNvSpPr>
            <a:spLocks noGrp="1"/>
          </p:cNvSpPr>
          <p:nvPr>
            <p:ph type="title"/>
          </p:nvPr>
        </p:nvSpPr>
        <p:spPr/>
        <p:txBody>
          <a:bodyPr>
            <a:normAutofit/>
          </a:bodyPr>
          <a:lstStyle/>
          <a:p>
            <a:pPr algn="ctr"/>
            <a:r>
              <a:rPr lang="pt-PT" dirty="0"/>
              <a:t>Questão 8: exclusão da tributação de mais-valias em IRS na venda imóveis?</a:t>
            </a:r>
          </a:p>
        </p:txBody>
      </p:sp>
      <p:sp>
        <p:nvSpPr>
          <p:cNvPr id="3" name="Marcador de Posição de Conteúdo 2">
            <a:extLst>
              <a:ext uri="{FF2B5EF4-FFF2-40B4-BE49-F238E27FC236}">
                <a16:creationId xmlns:a16="http://schemas.microsoft.com/office/drawing/2014/main" id="{4CAE79DE-F382-80DA-8911-8F737EC08054}"/>
              </a:ext>
            </a:extLst>
          </p:cNvPr>
          <p:cNvSpPr>
            <a:spLocks noGrp="1"/>
          </p:cNvSpPr>
          <p:nvPr>
            <p:ph idx="1"/>
          </p:nvPr>
        </p:nvSpPr>
        <p:spPr/>
        <p:txBody>
          <a:bodyPr>
            <a:normAutofit/>
          </a:bodyPr>
          <a:lstStyle/>
          <a:p>
            <a:pPr marL="0" indent="0">
              <a:buNone/>
            </a:pPr>
            <a:r>
              <a:rPr lang="pt-PT" dirty="0"/>
              <a:t>Ver resposta à questão 2: isenção de IRS sobre as mais-valias prediais decorrentes da venda de imóveis habitacionais, desde que o valor realizado seja reinvestido na aquisição de outro imóvel destinado a arrendamento habitacional com renda considerada moderada, sujeito à verificação da seguinte condição: </a:t>
            </a:r>
          </a:p>
          <a:p>
            <a:pPr marL="0" indent="0">
              <a:buNone/>
            </a:pPr>
            <a:r>
              <a:rPr lang="pt-PT" dirty="0"/>
              <a:t>O reinvestimento deve ocorrer num período compreendido entre 24 meses anteriores e 36 meses posteriores à data da realização da venda.</a:t>
            </a:r>
          </a:p>
          <a:p>
            <a:pPr marL="0" indent="0">
              <a:buNone/>
            </a:pPr>
            <a:r>
              <a:rPr lang="pt-PT" dirty="0"/>
              <a:t>Técnica legislativa -  alteração do artigo 10.º CIRS</a:t>
            </a:r>
          </a:p>
        </p:txBody>
      </p:sp>
    </p:spTree>
    <p:extLst>
      <p:ext uri="{BB962C8B-B14F-4D97-AF65-F5344CB8AC3E}">
        <p14:creationId xmlns:p14="http://schemas.microsoft.com/office/powerpoint/2010/main" val="104902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F7745A-EE6A-14A2-566E-5EC8B3F1EA13}"/>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14996144-FAFE-CFC4-66CF-A1C8BA4BE1DD}"/>
              </a:ext>
            </a:extLst>
          </p:cNvPr>
          <p:cNvSpPr>
            <a:spLocks noGrp="1"/>
          </p:cNvSpPr>
          <p:nvPr>
            <p:ph type="title"/>
          </p:nvPr>
        </p:nvSpPr>
        <p:spPr/>
        <p:txBody>
          <a:bodyPr>
            <a:normAutofit/>
          </a:bodyPr>
          <a:lstStyle/>
          <a:p>
            <a:pPr algn="ctr"/>
            <a:r>
              <a:rPr lang="pt-PT" dirty="0"/>
              <a:t>Questão 9: a venda do quinhão hereditário é tributada em mais valias?</a:t>
            </a:r>
          </a:p>
        </p:txBody>
      </p:sp>
      <p:sp>
        <p:nvSpPr>
          <p:cNvPr id="3" name="Marcador de Posição de Conteúdo 2">
            <a:extLst>
              <a:ext uri="{FF2B5EF4-FFF2-40B4-BE49-F238E27FC236}">
                <a16:creationId xmlns:a16="http://schemas.microsoft.com/office/drawing/2014/main" id="{DAF18104-02D0-ADBF-D3BE-411F5A0CACFC}"/>
              </a:ext>
            </a:extLst>
          </p:cNvPr>
          <p:cNvSpPr>
            <a:spLocks noGrp="1"/>
          </p:cNvSpPr>
          <p:nvPr>
            <p:ph idx="1"/>
          </p:nvPr>
        </p:nvSpPr>
        <p:spPr/>
        <p:txBody>
          <a:bodyPr/>
          <a:lstStyle/>
          <a:p>
            <a:pPr marL="0" indent="0">
              <a:buNone/>
            </a:pPr>
            <a:r>
              <a:rPr lang="pt-PT" dirty="0"/>
              <a:t>Acórdão de uniformização de jurisprudência do STA de 29.04.2025 (processo 033/24.1BALSB):</a:t>
            </a:r>
          </a:p>
          <a:p>
            <a:pPr marL="0" indent="0">
              <a:buNone/>
            </a:pPr>
            <a:endParaRPr lang="pt-PT" dirty="0"/>
          </a:p>
          <a:p>
            <a:pPr marL="0" indent="0">
              <a:buNone/>
            </a:pPr>
            <a:r>
              <a:rPr lang="pt-PT" dirty="0"/>
              <a:t>“A alienação de quinhão hereditário não configura “alienação onerosa de direitos reais sobre bens imóveis”, nos termos do artigo 10.º, n.º 1, alínea a) do Código do IRS, pelo que não estão sujeitos a este imposto os eventuais ganhos resultantes dessa alienação”.</a:t>
            </a:r>
          </a:p>
          <a:p>
            <a:pPr marL="0" indent="0">
              <a:buNone/>
            </a:pPr>
            <a:endParaRPr lang="pt-PT" dirty="0"/>
          </a:p>
        </p:txBody>
      </p:sp>
    </p:spTree>
    <p:extLst>
      <p:ext uri="{BB962C8B-B14F-4D97-AF65-F5344CB8AC3E}">
        <p14:creationId xmlns:p14="http://schemas.microsoft.com/office/powerpoint/2010/main" val="398679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F9F59F-BD7A-A248-6BC3-2650AEEC3015}"/>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B26B08C8-EEA4-B6DC-119E-159043D07D41}"/>
              </a:ext>
            </a:extLst>
          </p:cNvPr>
          <p:cNvSpPr>
            <a:spLocks noGrp="1"/>
          </p:cNvSpPr>
          <p:nvPr>
            <p:ph type="title"/>
          </p:nvPr>
        </p:nvSpPr>
        <p:spPr>
          <a:xfrm>
            <a:off x="838200" y="211015"/>
            <a:ext cx="10515600" cy="1325563"/>
          </a:xfrm>
        </p:spPr>
        <p:txBody>
          <a:bodyPr>
            <a:normAutofit/>
          </a:bodyPr>
          <a:lstStyle/>
          <a:p>
            <a:pPr algn="ctr"/>
            <a:r>
              <a:rPr lang="pt-PT" sz="4000" dirty="0"/>
              <a:t>Questão 9: a venda do quinhão hereditário é tributada em mais valias?</a:t>
            </a:r>
          </a:p>
        </p:txBody>
      </p:sp>
      <p:sp>
        <p:nvSpPr>
          <p:cNvPr id="3" name="Marcador de Posição de Conteúdo 2">
            <a:extLst>
              <a:ext uri="{FF2B5EF4-FFF2-40B4-BE49-F238E27FC236}">
                <a16:creationId xmlns:a16="http://schemas.microsoft.com/office/drawing/2014/main" id="{FD67E1C1-E01F-992A-C7CD-69F5383C5E8A}"/>
              </a:ext>
            </a:extLst>
          </p:cNvPr>
          <p:cNvSpPr>
            <a:spLocks noGrp="1"/>
          </p:cNvSpPr>
          <p:nvPr>
            <p:ph idx="1"/>
          </p:nvPr>
        </p:nvSpPr>
        <p:spPr>
          <a:xfrm>
            <a:off x="838200" y="1536578"/>
            <a:ext cx="10890738" cy="5110407"/>
          </a:xfrm>
        </p:spPr>
        <p:txBody>
          <a:bodyPr>
            <a:normAutofit fontScale="92500" lnSpcReduction="20000"/>
          </a:bodyPr>
          <a:lstStyle/>
          <a:p>
            <a:pPr marL="0" indent="0">
              <a:buNone/>
            </a:pPr>
            <a:r>
              <a:rPr lang="pt-PT" dirty="0"/>
              <a:t>Ofício circulado n.º 20281 2025 de 25.07.2025</a:t>
            </a:r>
          </a:p>
          <a:p>
            <a:pPr marL="0" indent="0">
              <a:buNone/>
            </a:pPr>
            <a:endParaRPr lang="pt-PT" dirty="0"/>
          </a:p>
          <a:p>
            <a:pPr marL="0" indent="0">
              <a:buNone/>
            </a:pPr>
            <a:r>
              <a:rPr lang="pt-PT" dirty="0"/>
              <a:t>“4. (…) a alienação da herança ou a alienação do quinhão hereditário tem por objeto a universalidade de bens e direitos (um todo) que compõem a herança indivisa ou o quinhão hereditário e não qualquer direito individual sobre os bens ou direitos que integram a herança, passando o adquirente a ocupar a posição que cabia ao herdeiro na herança, sendo-lhe transmitidos os direitos inerentes, nomeadamente de exercer os direitos relativos à gestão da herança ou exigir a sua partilha.”</a:t>
            </a:r>
          </a:p>
          <a:p>
            <a:pPr marL="0" indent="0">
              <a:buNone/>
            </a:pPr>
            <a:endParaRPr lang="pt-PT" dirty="0"/>
          </a:p>
          <a:p>
            <a:pPr marL="0" indent="0">
              <a:buNone/>
            </a:pPr>
            <a:r>
              <a:rPr lang="pt-PT" dirty="0"/>
              <a:t>nos “6. (…) casos, em que os herdeiros alienam um bem imóvel específico e determinado da herança indivisa, não estamos já perante a alienação do direito à herança ou do direito ao quinhão hereditário, mas antes perante uma transmissão de um bem em concreto cujos ganhos decorrentes da venda constituem mais-valias tributáveis em sede da categoria G de IRS, nos termos gerais”. </a:t>
            </a:r>
          </a:p>
        </p:txBody>
      </p:sp>
    </p:spTree>
    <p:extLst>
      <p:ext uri="{BB962C8B-B14F-4D97-AF65-F5344CB8AC3E}">
        <p14:creationId xmlns:p14="http://schemas.microsoft.com/office/powerpoint/2010/main" val="9675154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A31D68-E8E8-4116-54CD-F730406B92A2}"/>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D6E5E4CA-5C1F-BF3A-245F-B3488054E1E8}"/>
              </a:ext>
            </a:extLst>
          </p:cNvPr>
          <p:cNvSpPr>
            <a:spLocks noGrp="1"/>
          </p:cNvSpPr>
          <p:nvPr>
            <p:ph type="title"/>
          </p:nvPr>
        </p:nvSpPr>
        <p:spPr>
          <a:xfrm>
            <a:off x="838200" y="365125"/>
            <a:ext cx="10802420" cy="1325563"/>
          </a:xfrm>
        </p:spPr>
        <p:txBody>
          <a:bodyPr>
            <a:normAutofit fontScale="90000"/>
          </a:bodyPr>
          <a:lstStyle/>
          <a:p>
            <a:pPr algn="ctr"/>
            <a:r>
              <a:rPr lang="pt-PT" dirty="0"/>
              <a:t>Questão 10: os apoios financeiros às rendas de contratos anteriores a 1990 têm de ser declarados?</a:t>
            </a:r>
          </a:p>
        </p:txBody>
      </p:sp>
      <p:sp>
        <p:nvSpPr>
          <p:cNvPr id="3" name="Marcador de Posição de Conteúdo 2">
            <a:extLst>
              <a:ext uri="{FF2B5EF4-FFF2-40B4-BE49-F238E27FC236}">
                <a16:creationId xmlns:a16="http://schemas.microsoft.com/office/drawing/2014/main" id="{1B912D88-C65B-13C9-736A-73695A5CE7CE}"/>
              </a:ext>
            </a:extLst>
          </p:cNvPr>
          <p:cNvSpPr>
            <a:spLocks noGrp="1"/>
          </p:cNvSpPr>
          <p:nvPr>
            <p:ph idx="1"/>
          </p:nvPr>
        </p:nvSpPr>
        <p:spPr/>
        <p:txBody>
          <a:bodyPr/>
          <a:lstStyle/>
          <a:p>
            <a:pPr marL="0" indent="0">
              <a:buNone/>
            </a:pPr>
            <a:r>
              <a:rPr lang="pt-PT" sz="3200" dirty="0"/>
              <a:t>Artigo 15.º do Decreto-Lei n.º 132/2023, de 27 de dezembro</a:t>
            </a:r>
          </a:p>
          <a:p>
            <a:pPr marL="0" indent="0">
              <a:buNone/>
            </a:pPr>
            <a:endParaRPr lang="pt-PT" sz="3200" dirty="0"/>
          </a:p>
          <a:p>
            <a:pPr marL="0" indent="0">
              <a:buNone/>
            </a:pPr>
            <a:r>
              <a:rPr lang="pt-PT" sz="3200" dirty="0"/>
              <a:t>“Sobre os montantes da compensação previstos no presente decreto-lei não incide imposto sobre o rendimento de pessoas singulares, nem contribuições para a segurança social.”</a:t>
            </a:r>
          </a:p>
          <a:p>
            <a:pPr marL="0" indent="0">
              <a:buNone/>
            </a:pPr>
            <a:endParaRPr lang="pt-PT" dirty="0"/>
          </a:p>
        </p:txBody>
      </p:sp>
    </p:spTree>
    <p:extLst>
      <p:ext uri="{BB962C8B-B14F-4D97-AF65-F5344CB8AC3E}">
        <p14:creationId xmlns:p14="http://schemas.microsoft.com/office/powerpoint/2010/main" val="469527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7D5261F-FAC1-FF61-A7A6-86FB25FE9A53}"/>
              </a:ext>
            </a:extLst>
          </p:cNvPr>
          <p:cNvSpPr>
            <a:spLocks noGrp="1"/>
          </p:cNvSpPr>
          <p:nvPr>
            <p:ph type="title"/>
          </p:nvPr>
        </p:nvSpPr>
        <p:spPr/>
        <p:txBody>
          <a:bodyPr/>
          <a:lstStyle/>
          <a:p>
            <a:pPr algn="ctr"/>
            <a:r>
              <a:rPr lang="pt-PT" dirty="0"/>
              <a:t>Notas de enquadramento sistemático</a:t>
            </a:r>
          </a:p>
        </p:txBody>
      </p:sp>
      <p:sp>
        <p:nvSpPr>
          <p:cNvPr id="3" name="Marcador de Posição de Conteúdo 2">
            <a:extLst>
              <a:ext uri="{FF2B5EF4-FFF2-40B4-BE49-F238E27FC236}">
                <a16:creationId xmlns:a16="http://schemas.microsoft.com/office/drawing/2014/main" id="{0F3F5B54-5637-BE88-A889-5A7261F3D4F6}"/>
              </a:ext>
            </a:extLst>
          </p:cNvPr>
          <p:cNvSpPr>
            <a:spLocks noGrp="1"/>
          </p:cNvSpPr>
          <p:nvPr>
            <p:ph idx="1"/>
          </p:nvPr>
        </p:nvSpPr>
        <p:spPr>
          <a:xfrm>
            <a:off x="616689" y="1477926"/>
            <a:ext cx="11015330" cy="4880344"/>
          </a:xfrm>
        </p:spPr>
        <p:txBody>
          <a:bodyPr>
            <a:normAutofit/>
          </a:bodyPr>
          <a:lstStyle/>
          <a:p>
            <a:pPr marL="0" indent="0" algn="ctr">
              <a:buNone/>
            </a:pPr>
            <a:r>
              <a:rPr lang="pt-PT" b="1" dirty="0"/>
              <a:t>Artigo 103.º</a:t>
            </a:r>
            <a:br>
              <a:rPr lang="pt-PT" b="1" dirty="0"/>
            </a:br>
            <a:r>
              <a:rPr lang="pt-PT" b="1" dirty="0"/>
              <a:t>Sistema fiscal</a:t>
            </a:r>
          </a:p>
          <a:p>
            <a:pPr marL="0" indent="0">
              <a:buNone/>
            </a:pPr>
            <a:r>
              <a:rPr lang="pt-PT" dirty="0"/>
              <a:t>1. O sistema fiscal visa a </a:t>
            </a:r>
            <a:r>
              <a:rPr lang="pt-PT" b="1" dirty="0"/>
              <a:t>satisfação das necessidades financeiras do Estado e outras entidades públicas </a:t>
            </a:r>
            <a:r>
              <a:rPr lang="pt-PT" dirty="0"/>
              <a:t>e uma </a:t>
            </a:r>
            <a:r>
              <a:rPr lang="pt-PT" b="1" dirty="0"/>
              <a:t>repartição justa dos rendimentos e da riqueza</a:t>
            </a:r>
            <a:r>
              <a:rPr lang="pt-PT" dirty="0"/>
              <a:t>.</a:t>
            </a:r>
            <a:br>
              <a:rPr lang="pt-PT" dirty="0"/>
            </a:br>
            <a:r>
              <a:rPr lang="pt-PT" dirty="0"/>
              <a:t>2. Os impostos são criados por lei, que determina a incidência, a taxa, os benefícios fiscais e as garantias dos contribuintes.</a:t>
            </a:r>
            <a:br>
              <a:rPr lang="pt-PT" dirty="0"/>
            </a:br>
            <a:r>
              <a:rPr lang="pt-PT" dirty="0"/>
              <a:t>3. Ninguém pode ser obrigado a pagar impostos que não hajam sido criados nos termos da Constituição, que tenham natureza retroativa ou cuja liquidação e cobrança se não façam nos termos da lei.</a:t>
            </a:r>
          </a:p>
          <a:p>
            <a:pPr marL="0" indent="0">
              <a:buNone/>
            </a:pPr>
            <a:endParaRPr lang="pt-PT" dirty="0"/>
          </a:p>
        </p:txBody>
      </p:sp>
    </p:spTree>
    <p:extLst>
      <p:ext uri="{BB962C8B-B14F-4D97-AF65-F5344CB8AC3E}">
        <p14:creationId xmlns:p14="http://schemas.microsoft.com/office/powerpoint/2010/main" val="27549581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9394D83-172B-3E5E-00D8-D55E4B9B3AC0}"/>
              </a:ext>
            </a:extLst>
          </p:cNvPr>
          <p:cNvSpPr>
            <a:spLocks noGrp="1"/>
          </p:cNvSpPr>
          <p:nvPr>
            <p:ph type="title"/>
          </p:nvPr>
        </p:nvSpPr>
        <p:spPr>
          <a:xfrm>
            <a:off x="838200" y="354851"/>
            <a:ext cx="10515600" cy="1325563"/>
          </a:xfrm>
        </p:spPr>
        <p:txBody>
          <a:bodyPr>
            <a:normAutofit/>
          </a:bodyPr>
          <a:lstStyle/>
          <a:p>
            <a:pPr algn="ctr"/>
            <a:r>
              <a:rPr lang="pt-PT" dirty="0"/>
              <a:t>Questão 11: os valores recebidos a título de caução, são ou não rendimentos prediais?</a:t>
            </a:r>
          </a:p>
        </p:txBody>
      </p:sp>
      <p:sp>
        <p:nvSpPr>
          <p:cNvPr id="3" name="Marcador de Posição de Conteúdo 2">
            <a:extLst>
              <a:ext uri="{FF2B5EF4-FFF2-40B4-BE49-F238E27FC236}">
                <a16:creationId xmlns:a16="http://schemas.microsoft.com/office/drawing/2014/main" id="{110F6784-8C1D-FE98-07AE-2A6FF8956A17}"/>
              </a:ext>
            </a:extLst>
          </p:cNvPr>
          <p:cNvSpPr>
            <a:spLocks noGrp="1"/>
          </p:cNvSpPr>
          <p:nvPr>
            <p:ph idx="1"/>
          </p:nvPr>
        </p:nvSpPr>
        <p:spPr/>
        <p:txBody>
          <a:bodyPr>
            <a:normAutofit lnSpcReduction="10000"/>
          </a:bodyPr>
          <a:lstStyle/>
          <a:p>
            <a:pPr marL="0" indent="0">
              <a:buNone/>
            </a:pPr>
            <a:r>
              <a:rPr lang="pt-PT" dirty="0"/>
              <a:t>Ofício Circulado n.º 20 256, de 7 de junho de 2023</a:t>
            </a:r>
          </a:p>
          <a:p>
            <a:pPr marL="0" indent="0">
              <a:buNone/>
            </a:pPr>
            <a:r>
              <a:rPr lang="pt-PT" dirty="0"/>
              <a:t>“considerando-se que o rendimento disponibilizado a título de caução traduz-se, efetivamente, num acréscimo de valor ao património de quem cede o uso ou o gozo temporário do bem locado, associado e acordado em razão do contrato celebrado e com reflexos na sua capacidade contributiva do ano da disponibilização, e tendo em conta que,  nos termos do n.º 1 do artigo 8.º do Código do IRS, os rendimentos prediais (rendas) relevam no momento do seu pagamento ou colocação à disposição dos respetivos titulares, </a:t>
            </a:r>
            <a:r>
              <a:rPr lang="pt-PT" b="1" u="sng" dirty="0"/>
              <a:t>é de considerar a caução como renda para efeitos de IRS, no ano do seu recebimento</a:t>
            </a:r>
            <a:r>
              <a:rPr lang="pt-PT" dirty="0"/>
              <a:t>”</a:t>
            </a:r>
          </a:p>
        </p:txBody>
      </p:sp>
    </p:spTree>
    <p:extLst>
      <p:ext uri="{BB962C8B-B14F-4D97-AF65-F5344CB8AC3E}">
        <p14:creationId xmlns:p14="http://schemas.microsoft.com/office/powerpoint/2010/main" val="31405219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578E8F-AD87-163E-7547-FD45299D6090}"/>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69CA1C18-04B9-EAF3-EC5F-FA018D556107}"/>
              </a:ext>
            </a:extLst>
          </p:cNvPr>
          <p:cNvSpPr>
            <a:spLocks noGrp="1"/>
          </p:cNvSpPr>
          <p:nvPr>
            <p:ph type="title"/>
          </p:nvPr>
        </p:nvSpPr>
        <p:spPr>
          <a:xfrm>
            <a:off x="838200" y="1"/>
            <a:ext cx="10515600" cy="1143000"/>
          </a:xfrm>
        </p:spPr>
        <p:txBody>
          <a:bodyPr>
            <a:normAutofit/>
          </a:bodyPr>
          <a:lstStyle/>
          <a:p>
            <a:pPr algn="ctr"/>
            <a:r>
              <a:rPr lang="pt-PT" sz="3600" dirty="0"/>
              <a:t>Questão 11: os valores recebidos a título de caução, são ou não rendimentos prediais?</a:t>
            </a:r>
          </a:p>
        </p:txBody>
      </p:sp>
      <p:sp>
        <p:nvSpPr>
          <p:cNvPr id="3" name="Marcador de Posição de Conteúdo 2">
            <a:extLst>
              <a:ext uri="{FF2B5EF4-FFF2-40B4-BE49-F238E27FC236}">
                <a16:creationId xmlns:a16="http://schemas.microsoft.com/office/drawing/2014/main" id="{2962612D-F5CF-5BD8-CEB5-950879061B19}"/>
              </a:ext>
            </a:extLst>
          </p:cNvPr>
          <p:cNvSpPr>
            <a:spLocks noGrp="1"/>
          </p:cNvSpPr>
          <p:nvPr>
            <p:ph idx="1"/>
          </p:nvPr>
        </p:nvSpPr>
        <p:spPr>
          <a:xfrm>
            <a:off x="838200" y="1143001"/>
            <a:ext cx="10925908" cy="5521568"/>
          </a:xfrm>
        </p:spPr>
        <p:txBody>
          <a:bodyPr>
            <a:normAutofit/>
          </a:bodyPr>
          <a:lstStyle/>
          <a:p>
            <a:pPr marL="0" indent="0">
              <a:buNone/>
            </a:pPr>
            <a:r>
              <a:rPr lang="pt-PT" dirty="0"/>
              <a:t>O CAAD decidiu que a caução de rendas está isenta de IRS (Decisão de 30.10.2023 - Processo n.º 85/2023-T)</a:t>
            </a:r>
          </a:p>
          <a:p>
            <a:pPr marL="0" indent="0">
              <a:buNone/>
            </a:pPr>
            <a:r>
              <a:rPr lang="pt-PT" dirty="0"/>
              <a:t>“A caução não é verdadeiramente um rendimento, nem na perspetiva civilista, nem na perspetiva económica, sendo que não se integra verdadeiramente no património do seu beneficiário” e, nesse sentido, não deverá incidir sobre ela IRS. </a:t>
            </a:r>
          </a:p>
          <a:p>
            <a:pPr marL="0" indent="0">
              <a:buNone/>
            </a:pPr>
            <a:r>
              <a:rPr lang="pt-PT" dirty="0"/>
              <a:t>Este entendimento do tribunal arbitral e vai totalmente contra aquela que tem sido a orientação da AT nesta matéria. A decisão foi proferida no âmbito de um processo interposto no Centro de Arbitragem Administrativa (CAAD) e um dos árbitros votou vencido, mas o contribuinte acabou mesmo por sair ganhador, recuperando imposto no valor de 180 mil euros.</a:t>
            </a:r>
          </a:p>
          <a:p>
            <a:pPr marL="0" indent="0">
              <a:buNone/>
            </a:pPr>
            <a:r>
              <a:rPr lang="pt-PT" dirty="0"/>
              <a:t>A decisão arbitral transitou em julgado sem que a AT tenha recorrido.</a:t>
            </a:r>
          </a:p>
        </p:txBody>
      </p:sp>
    </p:spTree>
    <p:extLst>
      <p:ext uri="{BB962C8B-B14F-4D97-AF65-F5344CB8AC3E}">
        <p14:creationId xmlns:p14="http://schemas.microsoft.com/office/powerpoint/2010/main" val="2351677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e Conteúdo 2">
            <a:extLst>
              <a:ext uri="{FF2B5EF4-FFF2-40B4-BE49-F238E27FC236}">
                <a16:creationId xmlns:a16="http://schemas.microsoft.com/office/drawing/2014/main" id="{92114A9F-A95C-EA18-8BA4-964917B99F83}"/>
              </a:ext>
            </a:extLst>
          </p:cNvPr>
          <p:cNvSpPr>
            <a:spLocks noGrp="1"/>
          </p:cNvSpPr>
          <p:nvPr>
            <p:ph idx="1"/>
          </p:nvPr>
        </p:nvSpPr>
        <p:spPr>
          <a:xfrm>
            <a:off x="575353" y="1982910"/>
            <a:ext cx="11291299" cy="4540789"/>
          </a:xfrm>
        </p:spPr>
        <p:txBody>
          <a:bodyPr>
            <a:normAutofit/>
          </a:bodyPr>
          <a:lstStyle/>
          <a:p>
            <a:pPr marL="0" indent="0">
              <a:buNone/>
            </a:pPr>
            <a:r>
              <a:rPr lang="pt-PT" sz="3600" dirty="0"/>
              <a:t>Os valores de sanções contratuais por atraso no pagamento de rendas, embora sejam uma compensação por incumprimento da obrigação de pagamento da renda, são equiparados a rendas para efeitos de IRS e devem ser declaradas na categoria F (artigo 8.º/2/g) CIRS – “</a:t>
            </a:r>
            <a:r>
              <a:rPr lang="pt-PT" sz="3600" dirty="0">
                <a:highlight>
                  <a:srgbClr val="FFFF00"/>
                </a:highlight>
              </a:rPr>
              <a:t>As indemnizações que visem compensar perdas de rendimentos desta categoria</a:t>
            </a:r>
            <a:r>
              <a:rPr lang="pt-PT" sz="3600" dirty="0"/>
              <a:t>”).</a:t>
            </a:r>
          </a:p>
        </p:txBody>
      </p:sp>
      <p:sp>
        <p:nvSpPr>
          <p:cNvPr id="5" name="Título 4">
            <a:extLst>
              <a:ext uri="{FF2B5EF4-FFF2-40B4-BE49-F238E27FC236}">
                <a16:creationId xmlns:a16="http://schemas.microsoft.com/office/drawing/2014/main" id="{34AD414D-DAB0-263A-5903-0753F2C2CAB2}"/>
              </a:ext>
            </a:extLst>
          </p:cNvPr>
          <p:cNvSpPr>
            <a:spLocks noGrp="1"/>
          </p:cNvSpPr>
          <p:nvPr>
            <p:ph type="title"/>
          </p:nvPr>
        </p:nvSpPr>
        <p:spPr>
          <a:xfrm>
            <a:off x="575353" y="334301"/>
            <a:ext cx="11116637" cy="1648609"/>
          </a:xfrm>
        </p:spPr>
        <p:txBody>
          <a:bodyPr>
            <a:normAutofit fontScale="90000"/>
          </a:bodyPr>
          <a:lstStyle/>
          <a:p>
            <a:pPr algn="ctr"/>
            <a:r>
              <a:rPr lang="pt-PT" dirty="0"/>
              <a:t>Questão 12: como se declaram os valores recebidos a título de sanção contratual por pagamento de rendas fora do prazo?</a:t>
            </a:r>
          </a:p>
        </p:txBody>
      </p:sp>
    </p:spTree>
    <p:extLst>
      <p:ext uri="{BB962C8B-B14F-4D97-AF65-F5344CB8AC3E}">
        <p14:creationId xmlns:p14="http://schemas.microsoft.com/office/powerpoint/2010/main" val="32719083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0BB82B4-E0BD-BD2B-D471-F17BD1AA9838}"/>
              </a:ext>
            </a:extLst>
          </p:cNvPr>
          <p:cNvSpPr>
            <a:spLocks noGrp="1"/>
          </p:cNvSpPr>
          <p:nvPr>
            <p:ph type="title"/>
          </p:nvPr>
        </p:nvSpPr>
        <p:spPr>
          <a:xfrm>
            <a:off x="838200" y="365125"/>
            <a:ext cx="10515600" cy="3241104"/>
          </a:xfrm>
        </p:spPr>
        <p:txBody>
          <a:bodyPr>
            <a:normAutofit fontScale="90000"/>
          </a:bodyPr>
          <a:lstStyle/>
          <a:p>
            <a:pPr algn="ctr"/>
            <a:r>
              <a:rPr lang="pt-PT" dirty="0"/>
              <a:t>Questão 13: os valores recebidos a título de indemnização por ocupação do locado (quando existe o termo do contrato de arrendamento, e o inquilino não entregou a chave? Como são declarados estes rendimentos?</a:t>
            </a:r>
          </a:p>
        </p:txBody>
      </p:sp>
      <p:sp>
        <p:nvSpPr>
          <p:cNvPr id="3" name="Marcador de Posição de Conteúdo 2">
            <a:extLst>
              <a:ext uri="{FF2B5EF4-FFF2-40B4-BE49-F238E27FC236}">
                <a16:creationId xmlns:a16="http://schemas.microsoft.com/office/drawing/2014/main" id="{6823F7A6-AA64-944A-F9D7-7AE93229EB51}"/>
              </a:ext>
            </a:extLst>
          </p:cNvPr>
          <p:cNvSpPr>
            <a:spLocks noGrp="1"/>
          </p:cNvSpPr>
          <p:nvPr>
            <p:ph idx="1"/>
          </p:nvPr>
        </p:nvSpPr>
        <p:spPr>
          <a:xfrm>
            <a:off x="838200" y="4171307"/>
            <a:ext cx="10515600" cy="2005655"/>
          </a:xfrm>
        </p:spPr>
        <p:txBody>
          <a:bodyPr/>
          <a:lstStyle/>
          <a:p>
            <a:pPr marL="0" indent="0">
              <a:buNone/>
            </a:pPr>
            <a:r>
              <a:rPr lang="pt-PT" dirty="0"/>
              <a:t>Ver resposta à questão anterior. São declarados no Anexo F, como "Outros Rendimentos Prediais”</a:t>
            </a:r>
          </a:p>
        </p:txBody>
      </p:sp>
    </p:spTree>
    <p:extLst>
      <p:ext uri="{BB962C8B-B14F-4D97-AF65-F5344CB8AC3E}">
        <p14:creationId xmlns:p14="http://schemas.microsoft.com/office/powerpoint/2010/main" val="25902403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1B0E765-9E4A-D229-7AD6-6E979200B3DE}"/>
              </a:ext>
            </a:extLst>
          </p:cNvPr>
          <p:cNvSpPr>
            <a:spLocks noGrp="1"/>
          </p:cNvSpPr>
          <p:nvPr>
            <p:ph type="title"/>
          </p:nvPr>
        </p:nvSpPr>
        <p:spPr>
          <a:xfrm>
            <a:off x="580490" y="123093"/>
            <a:ext cx="11188556" cy="1881554"/>
          </a:xfrm>
        </p:spPr>
        <p:txBody>
          <a:bodyPr>
            <a:noAutofit/>
          </a:bodyPr>
          <a:lstStyle/>
          <a:p>
            <a:pPr algn="ctr"/>
            <a:r>
              <a:rPr lang="pt-PT" sz="3200" dirty="0"/>
              <a:t>Questão 14: em que categoria do IRS se enquadram normalmente os rendimentos de arrendamento (Categoria F </a:t>
            </a:r>
            <a:r>
              <a:rPr lang="pt-PT" sz="3200" dirty="0" err="1"/>
              <a:t>vs</a:t>
            </a:r>
            <a:r>
              <a:rPr lang="pt-PT" sz="3200" dirty="0"/>
              <a:t> Categoria B). Em que situações é que podem/convém passar para atividade  empresarial/profissional?</a:t>
            </a:r>
          </a:p>
        </p:txBody>
      </p:sp>
      <p:sp>
        <p:nvSpPr>
          <p:cNvPr id="3" name="Marcador de Posição de Conteúdo 2">
            <a:extLst>
              <a:ext uri="{FF2B5EF4-FFF2-40B4-BE49-F238E27FC236}">
                <a16:creationId xmlns:a16="http://schemas.microsoft.com/office/drawing/2014/main" id="{2AD34875-E7DD-D60E-0946-0954F09EBEDA}"/>
              </a:ext>
            </a:extLst>
          </p:cNvPr>
          <p:cNvSpPr>
            <a:spLocks noGrp="1"/>
          </p:cNvSpPr>
          <p:nvPr>
            <p:ph idx="1"/>
          </p:nvPr>
        </p:nvSpPr>
        <p:spPr>
          <a:xfrm>
            <a:off x="580490" y="2268416"/>
            <a:ext cx="11101226" cy="4290646"/>
          </a:xfrm>
        </p:spPr>
        <p:txBody>
          <a:bodyPr>
            <a:normAutofit fontScale="70000" lnSpcReduction="20000"/>
          </a:bodyPr>
          <a:lstStyle/>
          <a:p>
            <a:pPr marL="0" indent="0">
              <a:buNone/>
            </a:pPr>
            <a:r>
              <a:rPr lang="pt-PT" sz="3400" dirty="0"/>
              <a:t>Por defeito, as rendas são enquadradas na categoria F, a não ser que o senhorio comunique às Finanças a opção pela tributação como categoria B. Para isso, os senhorios devem indicar, no campo 410 do quadro 4A do anexo B, os rendimentos prediais líquidos.</a:t>
            </a:r>
          </a:p>
          <a:p>
            <a:pPr marL="0" indent="0">
              <a:buNone/>
            </a:pPr>
            <a:r>
              <a:rPr lang="pt-PT" sz="3400" dirty="0"/>
              <a:t>Esta opção aplica-se se exercer uma atividade económica de arrendamento. Requer abertura de atividade nas Finanças com um CAE apropriado (por exemplo, CAE 68200 – Arrendamento de bens imobiliários) e o cumprimento das obrigações inerentes a um trabalhador independente.  </a:t>
            </a:r>
          </a:p>
          <a:p>
            <a:pPr marL="0" indent="0">
              <a:buNone/>
            </a:pPr>
            <a:r>
              <a:rPr lang="pt-PT" sz="3400" dirty="0"/>
              <a:t>O senhorio passa a ser um empresário em nome individual cuja atividade decorre da rentabilização de imóveis. Tem de emitir faturas-recibo (recibos verdes), em vez de recibos de renda comuns. Nesta categoria, as rendas são consideradas rendimentos da atividade. </a:t>
            </a:r>
          </a:p>
          <a:p>
            <a:pPr marL="0" indent="0">
              <a:buNone/>
            </a:pPr>
            <a:r>
              <a:rPr lang="pt-PT" sz="3400" b="1" dirty="0"/>
              <a:t>São sempre englobadas com os restantes rendimentos tributadas pelas taxas gerais progressivas de IRS.</a:t>
            </a:r>
          </a:p>
        </p:txBody>
      </p:sp>
    </p:spTree>
    <p:extLst>
      <p:ext uri="{BB962C8B-B14F-4D97-AF65-F5344CB8AC3E}">
        <p14:creationId xmlns:p14="http://schemas.microsoft.com/office/powerpoint/2010/main" val="23905611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5AFEA5-D3B0-DF5F-A815-26F87B21EFFF}"/>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209DF81B-4919-8094-CA0F-5BABD74BD5E6}"/>
              </a:ext>
            </a:extLst>
          </p:cNvPr>
          <p:cNvSpPr>
            <a:spLocks noGrp="1"/>
          </p:cNvSpPr>
          <p:nvPr>
            <p:ph type="title"/>
          </p:nvPr>
        </p:nvSpPr>
        <p:spPr>
          <a:xfrm>
            <a:off x="580490" y="159643"/>
            <a:ext cx="11188556" cy="1809834"/>
          </a:xfrm>
        </p:spPr>
        <p:txBody>
          <a:bodyPr>
            <a:noAutofit/>
          </a:bodyPr>
          <a:lstStyle/>
          <a:p>
            <a:pPr algn="ctr"/>
            <a:r>
              <a:rPr lang="pt-PT" sz="3200" dirty="0"/>
              <a:t>Questão 14: em que categoria do IRS se enquadram normalmente os rendimentos de arrendamento (Categoria F </a:t>
            </a:r>
            <a:r>
              <a:rPr lang="pt-PT" sz="3200" dirty="0" err="1"/>
              <a:t>vs</a:t>
            </a:r>
            <a:r>
              <a:rPr lang="pt-PT" sz="3200" dirty="0"/>
              <a:t> Categoria B). Em que situações é que podem/convém passar para atividade  empresarial/profissional?</a:t>
            </a:r>
          </a:p>
        </p:txBody>
      </p:sp>
      <p:sp>
        <p:nvSpPr>
          <p:cNvPr id="3" name="Marcador de Posição de Conteúdo 2">
            <a:extLst>
              <a:ext uri="{FF2B5EF4-FFF2-40B4-BE49-F238E27FC236}">
                <a16:creationId xmlns:a16="http://schemas.microsoft.com/office/drawing/2014/main" id="{4319955C-1D91-B9D0-F7E7-5342B6EDF28B}"/>
              </a:ext>
            </a:extLst>
          </p:cNvPr>
          <p:cNvSpPr>
            <a:spLocks noGrp="1"/>
          </p:cNvSpPr>
          <p:nvPr>
            <p:ph idx="1"/>
          </p:nvPr>
        </p:nvSpPr>
        <p:spPr>
          <a:xfrm>
            <a:off x="667820" y="2231865"/>
            <a:ext cx="11101226" cy="4466492"/>
          </a:xfrm>
        </p:spPr>
        <p:txBody>
          <a:bodyPr>
            <a:normAutofit fontScale="92500" lnSpcReduction="20000"/>
          </a:bodyPr>
          <a:lstStyle/>
          <a:p>
            <a:pPr marL="0" indent="0">
              <a:buNone/>
            </a:pPr>
            <a:r>
              <a:rPr lang="pt-PT" sz="3400" dirty="0"/>
              <a:t>Optar por enquadrar os rendimentos na Categoria B pode fazer sentido em casos específicos. </a:t>
            </a:r>
          </a:p>
          <a:p>
            <a:pPr marL="0" indent="0">
              <a:buNone/>
            </a:pPr>
            <a:r>
              <a:rPr lang="pt-PT" sz="3400" dirty="0"/>
              <a:t>Por exemplo, se tiver uma atividade de alojamento local. Se tiver muitos imóveis arrendados e quiser deduzir um leque mais vasto de despesas, incluindo juros de empréstimos, depreciações e amortizações de imóveis, não pode registá-los na Categoria F, mas pressupõe a contabilidade organizada.</a:t>
            </a:r>
          </a:p>
          <a:p>
            <a:pPr marL="0" indent="0">
              <a:buNone/>
            </a:pPr>
            <a:r>
              <a:rPr lang="pt-PT" sz="3400" b="1" dirty="0"/>
              <a:t>Os rendimentos prediais enquadráveis na Categoria F têm tributação autónoma separada dos restantes rendimentos, exceto se optar pelo englobamento</a:t>
            </a:r>
            <a:r>
              <a:rPr lang="pt-PT" sz="3400" dirty="0"/>
              <a:t>. Isto é, pela integração destes rendimentos no rendimento global sujeitos a taxas progressivas de IRS.</a:t>
            </a:r>
            <a:endParaRPr lang="pt-PT" dirty="0"/>
          </a:p>
        </p:txBody>
      </p:sp>
    </p:spTree>
    <p:extLst>
      <p:ext uri="{BB962C8B-B14F-4D97-AF65-F5344CB8AC3E}">
        <p14:creationId xmlns:p14="http://schemas.microsoft.com/office/powerpoint/2010/main" val="4091559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CCB6C24-8038-9218-7588-B31276078518}"/>
              </a:ext>
            </a:extLst>
          </p:cNvPr>
          <p:cNvSpPr>
            <a:spLocks noGrp="1"/>
          </p:cNvSpPr>
          <p:nvPr>
            <p:ph type="title"/>
          </p:nvPr>
        </p:nvSpPr>
        <p:spPr>
          <a:xfrm>
            <a:off x="725184" y="87723"/>
            <a:ext cx="10925710" cy="1535594"/>
          </a:xfrm>
        </p:spPr>
        <p:txBody>
          <a:bodyPr>
            <a:noAutofit/>
          </a:bodyPr>
          <a:lstStyle/>
          <a:p>
            <a:pPr algn="ctr"/>
            <a:r>
              <a:rPr lang="pt-PT" sz="3200" dirty="0"/>
              <a:t>Questão 15: que rendimentos acessórios (garagem, lugares de estacionamento, mobiliário, quotas de condomínio repercutidas, etc.) contam para efeitos de tributação em Categoria F?</a:t>
            </a:r>
          </a:p>
        </p:txBody>
      </p:sp>
      <p:sp>
        <p:nvSpPr>
          <p:cNvPr id="3" name="Marcador de Posição de Conteúdo 2">
            <a:extLst>
              <a:ext uri="{FF2B5EF4-FFF2-40B4-BE49-F238E27FC236}">
                <a16:creationId xmlns:a16="http://schemas.microsoft.com/office/drawing/2014/main" id="{A3B11BD3-DED6-D9AE-9171-684D89EA7A39}"/>
              </a:ext>
            </a:extLst>
          </p:cNvPr>
          <p:cNvSpPr>
            <a:spLocks noGrp="1"/>
          </p:cNvSpPr>
          <p:nvPr>
            <p:ph idx="1"/>
          </p:nvPr>
        </p:nvSpPr>
        <p:spPr>
          <a:xfrm>
            <a:off x="616449" y="1623316"/>
            <a:ext cx="11147460" cy="5234683"/>
          </a:xfrm>
        </p:spPr>
        <p:txBody>
          <a:bodyPr>
            <a:normAutofit fontScale="85000" lnSpcReduction="20000"/>
          </a:bodyPr>
          <a:lstStyle/>
          <a:p>
            <a:pPr marL="0" indent="0">
              <a:buNone/>
            </a:pPr>
            <a:r>
              <a:rPr lang="pt-PT" dirty="0"/>
              <a:t>Consideram-se rendimentos prediais:</a:t>
            </a:r>
          </a:p>
          <a:p>
            <a:pPr marL="0" indent="0">
              <a:buNone/>
            </a:pPr>
            <a:r>
              <a:rPr lang="pt-PT" dirty="0"/>
              <a:t>A renda mensal recebida por um imóvel para habitação, incluindo garagem, lugares de estacionamento e o aluguer de equipamentos e mobiliário integrados num imóvel arrendado também . Por exemplo, se o imóvel é arrendado mobilado e equipado, e isso estiver refletido na renda, conta como categoria F (artigo 8.º CIRS).</a:t>
            </a:r>
          </a:p>
          <a:p>
            <a:pPr marL="0" indent="0">
              <a:buNone/>
            </a:pPr>
            <a:r>
              <a:rPr lang="pt-PT" dirty="0"/>
              <a:t>São havidas como rendas:</a:t>
            </a:r>
          </a:p>
          <a:p>
            <a:pPr>
              <a:buFont typeface="Wingdings" panose="05000000000000000000" pitchFamily="2" charset="2"/>
              <a:buChar char="q"/>
            </a:pPr>
            <a:r>
              <a:rPr lang="pt-PT" dirty="0"/>
              <a:t>As importâncias relativas à cedência do uso do prédio ou de parte dele e aos serviços relacionados com aquela cedência;</a:t>
            </a:r>
          </a:p>
          <a:p>
            <a:pPr>
              <a:buFont typeface="Wingdings" panose="05000000000000000000" pitchFamily="2" charset="2"/>
              <a:buChar char="q"/>
            </a:pPr>
            <a:r>
              <a:rPr lang="pt-PT" dirty="0"/>
              <a:t>As importâncias relativas ao aluguer de maquinismos e mobiliários instalados no imóvel locado;</a:t>
            </a:r>
          </a:p>
          <a:p>
            <a:pPr>
              <a:buFont typeface="Wingdings" panose="05000000000000000000" pitchFamily="2" charset="2"/>
              <a:buChar char="q"/>
            </a:pPr>
            <a:r>
              <a:rPr lang="pt-PT" dirty="0"/>
              <a:t>As importâncias relativas à cedência do uso, total ou parcial, de bens imóveis, para quaisquer fins especiais, designadamente publicidade;</a:t>
            </a:r>
          </a:p>
          <a:p>
            <a:pPr>
              <a:buFont typeface="Wingdings" panose="05000000000000000000" pitchFamily="2" charset="2"/>
              <a:buChar char="q"/>
            </a:pPr>
            <a:r>
              <a:rPr lang="pt-PT" dirty="0"/>
              <a:t>As importâncias relativas à cedência do uso de partes comuns de prédios em regime de propriedade horizontal;</a:t>
            </a:r>
          </a:p>
          <a:p>
            <a:pPr>
              <a:buFont typeface="Wingdings" panose="05000000000000000000" pitchFamily="2" charset="2"/>
              <a:buChar char="q"/>
            </a:pPr>
            <a:r>
              <a:rPr lang="pt-PT" dirty="0"/>
              <a:t>As indemnizações que visem compensar perdas de rendimentos desta categoria.</a:t>
            </a:r>
          </a:p>
        </p:txBody>
      </p:sp>
    </p:spTree>
    <p:extLst>
      <p:ext uri="{BB962C8B-B14F-4D97-AF65-F5344CB8AC3E}">
        <p14:creationId xmlns:p14="http://schemas.microsoft.com/office/powerpoint/2010/main" val="26529644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EC8467-F4EE-D8F7-B3C8-A1607A02B83F}"/>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F1C91654-7245-567D-F58B-973139FB2272}"/>
              </a:ext>
            </a:extLst>
          </p:cNvPr>
          <p:cNvSpPr>
            <a:spLocks noGrp="1"/>
          </p:cNvSpPr>
          <p:nvPr>
            <p:ph type="title"/>
          </p:nvPr>
        </p:nvSpPr>
        <p:spPr>
          <a:xfrm>
            <a:off x="838200" y="365125"/>
            <a:ext cx="10515600" cy="1052709"/>
          </a:xfrm>
        </p:spPr>
        <p:txBody>
          <a:bodyPr>
            <a:noAutofit/>
          </a:bodyPr>
          <a:lstStyle/>
          <a:p>
            <a:pPr algn="ctr"/>
            <a:r>
              <a:rPr lang="pt-PT" sz="3600" dirty="0"/>
              <a:t>Questão 16: como se declara no IRS o arrendamento de curta duração face aos contratos  de longa duração?</a:t>
            </a:r>
          </a:p>
        </p:txBody>
      </p:sp>
      <p:sp>
        <p:nvSpPr>
          <p:cNvPr id="3" name="Marcador de Posição de Conteúdo 2">
            <a:extLst>
              <a:ext uri="{FF2B5EF4-FFF2-40B4-BE49-F238E27FC236}">
                <a16:creationId xmlns:a16="http://schemas.microsoft.com/office/drawing/2014/main" id="{16FCA5E6-8F7A-1C34-5BE7-C67BB797962C}"/>
              </a:ext>
            </a:extLst>
          </p:cNvPr>
          <p:cNvSpPr>
            <a:spLocks noGrp="1"/>
          </p:cNvSpPr>
          <p:nvPr>
            <p:ph idx="1"/>
          </p:nvPr>
        </p:nvSpPr>
        <p:spPr>
          <a:xfrm>
            <a:off x="838200" y="1520575"/>
            <a:ext cx="10515600" cy="4972300"/>
          </a:xfrm>
        </p:spPr>
        <p:txBody>
          <a:bodyPr>
            <a:normAutofit fontScale="92500" lnSpcReduction="10000"/>
          </a:bodyPr>
          <a:lstStyle/>
          <a:p>
            <a:pPr marL="0" indent="0">
              <a:buNone/>
            </a:pPr>
            <a:r>
              <a:rPr lang="pt-PT" dirty="0"/>
              <a:t>O Programa Mais Habitação (Lei n.º 56/2023 de 7 de outubro) introduziu um conjunto de alterações com impacto sobre o IRS dos senhorios.</a:t>
            </a:r>
          </a:p>
          <a:p>
            <a:pPr marL="0" indent="0">
              <a:buNone/>
            </a:pPr>
            <a:r>
              <a:rPr lang="pt-PT" dirty="0"/>
              <a:t>Em 2024, o anexo F sofreu algumas alterações passou a ser possível distinguir contratos de arrendamento de curta e de longa duração</a:t>
            </a:r>
          </a:p>
          <a:p>
            <a:pPr marL="0" indent="0">
              <a:buNone/>
            </a:pPr>
            <a:r>
              <a:rPr lang="pt-PT" dirty="0"/>
              <a:t>No apuramento do rendimento líquido predial (ou seja, às rendas recebidas), os senhorios podem deduzir as despesas que tenham sido efetivamente pagas e consideradas necessárias à obtenção daquele rendimento. Isto só é possível se a renda derivar de um contrato de arrendamento de longa duração.</a:t>
            </a:r>
          </a:p>
          <a:p>
            <a:pPr marL="0" indent="0">
              <a:buNone/>
            </a:pPr>
            <a:r>
              <a:rPr lang="pt-PT" dirty="0"/>
              <a:t>Os senhorios devem declarar as rendas recebidas como rendimentos da categoria F (rendimentos prediais), utilizando o Anexo F da declaração de IRS. A tributação é autónoma e feita à taxa de 25% para contratos de arrendamento de habitação permanente com duração até cinco anos</a:t>
            </a:r>
          </a:p>
          <a:p>
            <a:pPr marL="0" indent="0">
              <a:buNone/>
            </a:pPr>
            <a:endParaRPr lang="pt-PT" dirty="0"/>
          </a:p>
        </p:txBody>
      </p:sp>
    </p:spTree>
    <p:extLst>
      <p:ext uri="{BB962C8B-B14F-4D97-AF65-F5344CB8AC3E}">
        <p14:creationId xmlns:p14="http://schemas.microsoft.com/office/powerpoint/2010/main" val="8332668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9AB2226-5AA0-A523-A672-670D3CBE93C9}"/>
              </a:ext>
            </a:extLst>
          </p:cNvPr>
          <p:cNvSpPr>
            <a:spLocks noGrp="1"/>
          </p:cNvSpPr>
          <p:nvPr>
            <p:ph type="title"/>
          </p:nvPr>
        </p:nvSpPr>
        <p:spPr>
          <a:xfrm>
            <a:off x="838200" y="365125"/>
            <a:ext cx="10515600" cy="1052709"/>
          </a:xfrm>
        </p:spPr>
        <p:txBody>
          <a:bodyPr>
            <a:noAutofit/>
          </a:bodyPr>
          <a:lstStyle/>
          <a:p>
            <a:pPr algn="ctr"/>
            <a:r>
              <a:rPr lang="pt-PT" sz="3600" dirty="0"/>
              <a:t>Questão 16: como se declara no IRS o arrendamento de curta duração face aos contratos  de longa duração?</a:t>
            </a:r>
          </a:p>
        </p:txBody>
      </p:sp>
      <p:sp>
        <p:nvSpPr>
          <p:cNvPr id="3" name="Marcador de Posição de Conteúdo 2">
            <a:extLst>
              <a:ext uri="{FF2B5EF4-FFF2-40B4-BE49-F238E27FC236}">
                <a16:creationId xmlns:a16="http://schemas.microsoft.com/office/drawing/2014/main" id="{831230DF-142F-DB32-6FCC-46CCFDBB4785}"/>
              </a:ext>
            </a:extLst>
          </p:cNvPr>
          <p:cNvSpPr>
            <a:spLocks noGrp="1"/>
          </p:cNvSpPr>
          <p:nvPr>
            <p:ph idx="1"/>
          </p:nvPr>
        </p:nvSpPr>
        <p:spPr>
          <a:xfrm>
            <a:off x="838200" y="1520575"/>
            <a:ext cx="10515600" cy="4972300"/>
          </a:xfrm>
        </p:spPr>
        <p:txBody>
          <a:bodyPr>
            <a:normAutofit fontScale="85000" lnSpcReduction="20000"/>
          </a:bodyPr>
          <a:lstStyle/>
          <a:p>
            <a:pPr marL="0" indent="0">
              <a:buNone/>
            </a:pPr>
            <a:r>
              <a:rPr lang="pt-PT" dirty="0"/>
              <a:t>Aos rendimentos prediais decorrentes de contratos de arrendamento para habitação permanente com duração igual ou superior a cinco anos e inferior a 10 anos é aplicada uma redução de 10 pontos percentuais na respetiva taxa autónoma, sendo, por cada renovação com igual duração, aplicada uma redução de dois pontos percentuais, estando as reduções relativas à renovação do contrato sujeitas ao limite de 10 pontos percentuais.</a:t>
            </a:r>
          </a:p>
          <a:p>
            <a:pPr marL="0" indent="0">
              <a:buNone/>
            </a:pPr>
            <a:r>
              <a:rPr lang="pt-PT" dirty="0"/>
              <a:t>Aos rendimentos prediais decorrentes de contratos de arrendamento para habitação permanente com duração igual ou superior a 10 anos e inferior a 20 anos é aplicada uma redução de 15 pontos percentuais na respetiva taxa autónoma.</a:t>
            </a:r>
          </a:p>
          <a:p>
            <a:pPr marL="0" indent="0">
              <a:buNone/>
            </a:pPr>
            <a:r>
              <a:rPr lang="pt-PT" dirty="0"/>
              <a:t>Aos rendimentos prediais decorrentes de contratos de arrendamento para habitação permanente com duração igual ou superior a 20 anos e aos rendimentos prediais decorrentes de contratos de direito real de habitação duradoura, na parte respeitante ao pagamento da prestação pecuniária mensal, é aplicada uma redução de 20 pontos percentuais da respetiva taxa autónoma.</a:t>
            </a:r>
          </a:p>
        </p:txBody>
      </p:sp>
    </p:spTree>
    <p:extLst>
      <p:ext uri="{BB962C8B-B14F-4D97-AF65-F5344CB8AC3E}">
        <p14:creationId xmlns:p14="http://schemas.microsoft.com/office/powerpoint/2010/main" val="27090287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FC0CDE8-9607-D8D1-0E7F-8DAD1A44C09C}"/>
              </a:ext>
            </a:extLst>
          </p:cNvPr>
          <p:cNvSpPr>
            <a:spLocks noGrp="1"/>
          </p:cNvSpPr>
          <p:nvPr>
            <p:ph type="title"/>
          </p:nvPr>
        </p:nvSpPr>
        <p:spPr>
          <a:xfrm>
            <a:off x="501721" y="444963"/>
            <a:ext cx="11188557" cy="1661238"/>
          </a:xfrm>
        </p:spPr>
        <p:txBody>
          <a:bodyPr>
            <a:normAutofit fontScale="90000"/>
          </a:bodyPr>
          <a:lstStyle/>
          <a:p>
            <a:pPr algn="ctr"/>
            <a:r>
              <a:rPr lang="pt-PT" dirty="0"/>
              <a:t>Questão 17: que diferenças fiscais existem entre um contrato de arrendamento habitacional e um contrato de arrendamento não habitacional?</a:t>
            </a:r>
          </a:p>
        </p:txBody>
      </p:sp>
      <p:sp>
        <p:nvSpPr>
          <p:cNvPr id="3" name="Marcador de Posição de Conteúdo 2">
            <a:extLst>
              <a:ext uri="{FF2B5EF4-FFF2-40B4-BE49-F238E27FC236}">
                <a16:creationId xmlns:a16="http://schemas.microsoft.com/office/drawing/2014/main" id="{0794750D-E9C9-4CEA-B0A7-8BFE301F3D17}"/>
              </a:ext>
            </a:extLst>
          </p:cNvPr>
          <p:cNvSpPr>
            <a:spLocks noGrp="1"/>
          </p:cNvSpPr>
          <p:nvPr>
            <p:ph idx="1"/>
          </p:nvPr>
        </p:nvSpPr>
        <p:spPr>
          <a:xfrm>
            <a:off x="838200" y="2250040"/>
            <a:ext cx="10852078" cy="4428161"/>
          </a:xfrm>
        </p:spPr>
        <p:txBody>
          <a:bodyPr>
            <a:normAutofit/>
          </a:bodyPr>
          <a:lstStyle/>
          <a:p>
            <a:pPr marL="0" indent="0">
              <a:buNone/>
            </a:pPr>
            <a:r>
              <a:rPr lang="pt-PT" sz="4000" dirty="0"/>
              <a:t>As rendas recebidas, consideradas rendimentos prediais, são tributadas autonomamente a uma taxa de 25% para arrendamento habitacional, que pode ser mais baixa (15%, 10% ou 5%) se o contrato tiver uma duração mínima de 5, 10 ou 20 anos. A taxa sobe para 28% no caso de arrendamento não habitacional.</a:t>
            </a:r>
          </a:p>
        </p:txBody>
      </p:sp>
    </p:spTree>
    <p:extLst>
      <p:ext uri="{BB962C8B-B14F-4D97-AF65-F5344CB8AC3E}">
        <p14:creationId xmlns:p14="http://schemas.microsoft.com/office/powerpoint/2010/main" val="1337773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5302C94-8FDB-941A-AAE2-93177BD42E03}"/>
              </a:ext>
            </a:extLst>
          </p:cNvPr>
          <p:cNvSpPr>
            <a:spLocks noGrp="1"/>
          </p:cNvSpPr>
          <p:nvPr>
            <p:ph type="title"/>
          </p:nvPr>
        </p:nvSpPr>
        <p:spPr>
          <a:xfrm>
            <a:off x="838200" y="365125"/>
            <a:ext cx="10515600" cy="949967"/>
          </a:xfrm>
        </p:spPr>
        <p:txBody>
          <a:bodyPr/>
          <a:lstStyle/>
          <a:p>
            <a:pPr algn="ctr"/>
            <a:r>
              <a:rPr lang="pt-PT" dirty="0"/>
              <a:t>Notas de enquadramento sistemático</a:t>
            </a:r>
          </a:p>
        </p:txBody>
      </p:sp>
      <p:sp>
        <p:nvSpPr>
          <p:cNvPr id="3" name="Marcador de Posição de Conteúdo 2">
            <a:extLst>
              <a:ext uri="{FF2B5EF4-FFF2-40B4-BE49-F238E27FC236}">
                <a16:creationId xmlns:a16="http://schemas.microsoft.com/office/drawing/2014/main" id="{78FDDC36-2DF4-0E4B-D64A-3877C1EE713B}"/>
              </a:ext>
            </a:extLst>
          </p:cNvPr>
          <p:cNvSpPr>
            <a:spLocks noGrp="1"/>
          </p:cNvSpPr>
          <p:nvPr>
            <p:ph idx="1"/>
          </p:nvPr>
        </p:nvSpPr>
        <p:spPr>
          <a:xfrm>
            <a:off x="493159" y="1315092"/>
            <a:ext cx="11342669" cy="5177783"/>
          </a:xfrm>
        </p:spPr>
        <p:txBody>
          <a:bodyPr>
            <a:normAutofit lnSpcReduction="10000"/>
          </a:bodyPr>
          <a:lstStyle/>
          <a:p>
            <a:pPr marL="0" indent="0" algn="ctr">
              <a:buNone/>
            </a:pPr>
            <a:r>
              <a:rPr lang="pt-PT" b="1" dirty="0"/>
              <a:t>Artigo 104.º</a:t>
            </a:r>
          </a:p>
          <a:p>
            <a:pPr marL="0" indent="0" algn="ctr">
              <a:buNone/>
            </a:pPr>
            <a:r>
              <a:rPr lang="pt-PT" b="1" dirty="0"/>
              <a:t>Impostos</a:t>
            </a:r>
          </a:p>
          <a:p>
            <a:pPr marL="0" indent="0" algn="just">
              <a:buNone/>
            </a:pPr>
            <a:r>
              <a:rPr lang="pt-PT" dirty="0"/>
              <a:t>1. O imposto sobre o </a:t>
            </a:r>
            <a:r>
              <a:rPr lang="pt-PT" b="1" dirty="0"/>
              <a:t>rendimento</a:t>
            </a:r>
            <a:r>
              <a:rPr lang="pt-PT" dirty="0"/>
              <a:t> </a:t>
            </a:r>
            <a:r>
              <a:rPr lang="pt-PT" b="1" dirty="0"/>
              <a:t>pessoal</a:t>
            </a:r>
            <a:r>
              <a:rPr lang="pt-PT" dirty="0"/>
              <a:t> visa a diminuição das desigualdades e será </a:t>
            </a:r>
            <a:r>
              <a:rPr lang="pt-PT" b="1" dirty="0"/>
              <a:t>único e progressivo</a:t>
            </a:r>
            <a:r>
              <a:rPr lang="pt-PT" dirty="0"/>
              <a:t>, tendo em conta as necessidades e os rendimentos do agregado familiar.</a:t>
            </a:r>
          </a:p>
          <a:p>
            <a:pPr marL="0" indent="0" algn="just">
              <a:buNone/>
            </a:pPr>
            <a:r>
              <a:rPr lang="pt-PT" dirty="0"/>
              <a:t>2. A tributação das empresas incide fundamentalmente sobre o seu </a:t>
            </a:r>
            <a:r>
              <a:rPr lang="pt-PT" b="1" dirty="0"/>
              <a:t>rendimento real</a:t>
            </a:r>
            <a:r>
              <a:rPr lang="pt-PT" dirty="0"/>
              <a:t>.</a:t>
            </a:r>
          </a:p>
          <a:p>
            <a:pPr marL="0" indent="0" algn="just">
              <a:buNone/>
            </a:pPr>
            <a:r>
              <a:rPr lang="pt-PT" dirty="0"/>
              <a:t>3. A tributação do </a:t>
            </a:r>
            <a:r>
              <a:rPr lang="pt-PT" b="1" dirty="0"/>
              <a:t>património</a:t>
            </a:r>
            <a:r>
              <a:rPr lang="pt-PT" dirty="0"/>
              <a:t> deve contribuir para a igualdade entre os cidadãos.</a:t>
            </a:r>
          </a:p>
          <a:p>
            <a:pPr marL="0" indent="0" algn="just">
              <a:buNone/>
            </a:pPr>
            <a:r>
              <a:rPr lang="pt-PT" dirty="0"/>
              <a:t>4. A tributação do </a:t>
            </a:r>
            <a:r>
              <a:rPr lang="pt-PT" b="1" dirty="0"/>
              <a:t>consumo</a:t>
            </a:r>
            <a:r>
              <a:rPr lang="pt-PT" dirty="0"/>
              <a:t> visa adaptar a estrutura do consumo à evolução das necessidades do desenvolvimento económico e da justiça social, devendo onerar os consumos de luxo.</a:t>
            </a:r>
          </a:p>
        </p:txBody>
      </p:sp>
    </p:spTree>
    <p:extLst>
      <p:ext uri="{BB962C8B-B14F-4D97-AF65-F5344CB8AC3E}">
        <p14:creationId xmlns:p14="http://schemas.microsoft.com/office/powerpoint/2010/main" val="28915469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489B55D-F362-DE77-025F-E5AA2611EBFB}"/>
              </a:ext>
            </a:extLst>
          </p:cNvPr>
          <p:cNvSpPr>
            <a:spLocks noGrp="1"/>
          </p:cNvSpPr>
          <p:nvPr>
            <p:ph type="title"/>
          </p:nvPr>
        </p:nvSpPr>
        <p:spPr>
          <a:xfrm>
            <a:off x="838200" y="149368"/>
            <a:ext cx="10761324" cy="1628062"/>
          </a:xfrm>
        </p:spPr>
        <p:txBody>
          <a:bodyPr>
            <a:normAutofit/>
          </a:bodyPr>
          <a:lstStyle/>
          <a:p>
            <a:pPr algn="ctr"/>
            <a:r>
              <a:rPr lang="pt-PT" sz="3200" dirty="0"/>
              <a:t>Questão 18: quais são as taxas liberatórias aplicáveis aos rendimentos prediais e em que condições o sujeito passivo pode optar pelo englobamento</a:t>
            </a:r>
          </a:p>
        </p:txBody>
      </p:sp>
      <p:sp>
        <p:nvSpPr>
          <p:cNvPr id="3" name="Marcador de Posição de Conteúdo 2">
            <a:extLst>
              <a:ext uri="{FF2B5EF4-FFF2-40B4-BE49-F238E27FC236}">
                <a16:creationId xmlns:a16="http://schemas.microsoft.com/office/drawing/2014/main" id="{AD116139-214D-BEC4-AF52-10927A866BBA}"/>
              </a:ext>
            </a:extLst>
          </p:cNvPr>
          <p:cNvSpPr>
            <a:spLocks noGrp="1"/>
          </p:cNvSpPr>
          <p:nvPr>
            <p:ph idx="1"/>
          </p:nvPr>
        </p:nvSpPr>
        <p:spPr>
          <a:xfrm>
            <a:off x="838200" y="3797601"/>
            <a:ext cx="10885470" cy="2670889"/>
          </a:xfrm>
        </p:spPr>
        <p:txBody>
          <a:bodyPr>
            <a:normAutofit fontScale="92500" lnSpcReduction="20000"/>
          </a:bodyPr>
          <a:lstStyle/>
          <a:p>
            <a:pPr marL="0" indent="0">
              <a:buNone/>
            </a:pPr>
            <a:endParaRPr lang="pt-PT" dirty="0"/>
          </a:p>
          <a:p>
            <a:pPr marL="0" indent="0">
              <a:buNone/>
            </a:pPr>
            <a:endParaRPr lang="pt-PT" dirty="0"/>
          </a:p>
          <a:p>
            <a:pPr marL="0" indent="0">
              <a:buNone/>
            </a:pPr>
            <a:endParaRPr lang="pt-PT" dirty="0"/>
          </a:p>
          <a:p>
            <a:pPr marL="0" indent="0">
              <a:buNone/>
            </a:pPr>
            <a:r>
              <a:rPr lang="pt-PT" dirty="0"/>
              <a:t>Os rendimentos prediais enquadráveis na Categoria F têm tributação autónoma separada dos restantes rendimentos, exceto se optar pelo englobamento. Isto é, pela integração destes rendimentos no rendimento global sujeitos a taxas progressivas de IRS.</a:t>
            </a:r>
          </a:p>
        </p:txBody>
      </p:sp>
      <p:pic>
        <p:nvPicPr>
          <p:cNvPr id="5" name="Imagem 4">
            <a:extLst>
              <a:ext uri="{FF2B5EF4-FFF2-40B4-BE49-F238E27FC236}">
                <a16:creationId xmlns:a16="http://schemas.microsoft.com/office/drawing/2014/main" id="{813C95BA-4703-1917-A196-B3C79D02DA4E}"/>
              </a:ext>
            </a:extLst>
          </p:cNvPr>
          <p:cNvPicPr>
            <a:picLocks noChangeAspect="1"/>
          </p:cNvPicPr>
          <p:nvPr/>
        </p:nvPicPr>
        <p:blipFill>
          <a:blip r:embed="rId2"/>
          <a:stretch>
            <a:fillRect/>
          </a:stretch>
        </p:blipFill>
        <p:spPr>
          <a:xfrm>
            <a:off x="1749602" y="1777430"/>
            <a:ext cx="8404261" cy="3062998"/>
          </a:xfrm>
          <a:prstGeom prst="rect">
            <a:avLst/>
          </a:prstGeom>
        </p:spPr>
      </p:pic>
    </p:spTree>
    <p:extLst>
      <p:ext uri="{BB962C8B-B14F-4D97-AF65-F5344CB8AC3E}">
        <p14:creationId xmlns:p14="http://schemas.microsoft.com/office/powerpoint/2010/main" val="34091610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C84A44E-AAF5-1812-13F6-0180CDB6D62F}"/>
              </a:ext>
            </a:extLst>
          </p:cNvPr>
          <p:cNvSpPr>
            <a:spLocks noGrp="1"/>
          </p:cNvSpPr>
          <p:nvPr>
            <p:ph type="title"/>
          </p:nvPr>
        </p:nvSpPr>
        <p:spPr>
          <a:xfrm>
            <a:off x="838200" y="226032"/>
            <a:ext cx="10761324" cy="1294544"/>
          </a:xfrm>
        </p:spPr>
        <p:txBody>
          <a:bodyPr>
            <a:noAutofit/>
          </a:bodyPr>
          <a:lstStyle/>
          <a:p>
            <a:pPr algn="ctr"/>
            <a:r>
              <a:rPr lang="pt-PT" sz="3200" dirty="0"/>
              <a:t>Questão 19: em que situações o englobamento dos rendimentos prediais é vantajoso e em que situações é prejudicial?</a:t>
            </a:r>
          </a:p>
        </p:txBody>
      </p:sp>
      <p:sp>
        <p:nvSpPr>
          <p:cNvPr id="3" name="Marcador de Posição de Conteúdo 2">
            <a:extLst>
              <a:ext uri="{FF2B5EF4-FFF2-40B4-BE49-F238E27FC236}">
                <a16:creationId xmlns:a16="http://schemas.microsoft.com/office/drawing/2014/main" id="{01324A72-0C5B-8131-EB1D-4F2F4ADF53E3}"/>
              </a:ext>
            </a:extLst>
          </p:cNvPr>
          <p:cNvSpPr>
            <a:spLocks noGrp="1"/>
          </p:cNvSpPr>
          <p:nvPr>
            <p:ph idx="1"/>
          </p:nvPr>
        </p:nvSpPr>
        <p:spPr>
          <a:xfrm>
            <a:off x="760288" y="1684962"/>
            <a:ext cx="10839236" cy="4782621"/>
          </a:xfrm>
        </p:spPr>
        <p:txBody>
          <a:bodyPr>
            <a:normAutofit/>
          </a:bodyPr>
          <a:lstStyle/>
          <a:p>
            <a:pPr marL="0" indent="0">
              <a:buNone/>
            </a:pPr>
            <a:r>
              <a:rPr lang="pt-PT" dirty="0"/>
              <a:t>A escolha entre englobamento e tributação autónoma depende do valor dos rendimentos. </a:t>
            </a:r>
          </a:p>
          <a:p>
            <a:pPr marL="0" indent="0">
              <a:buNone/>
            </a:pPr>
            <a:r>
              <a:rPr lang="pt-PT" dirty="0"/>
              <a:t>O englobamento compensa quando:</a:t>
            </a:r>
          </a:p>
          <a:p>
            <a:pPr marL="0" indent="0">
              <a:buNone/>
            </a:pPr>
            <a:endParaRPr lang="pt-PT" dirty="0"/>
          </a:p>
          <a:p>
            <a:pPr>
              <a:buFont typeface="Wingdings" panose="05000000000000000000" pitchFamily="2" charset="2"/>
              <a:buChar char="q"/>
            </a:pPr>
            <a:r>
              <a:rPr lang="pt-PT" dirty="0"/>
              <a:t>Se verifica um saldo negativo de mais-valias. Neste caso, é possível deduzir o prejuízo nas eventuais mais-valias dos cinco anos seguintes;</a:t>
            </a:r>
          </a:p>
          <a:p>
            <a:pPr>
              <a:buFont typeface="Wingdings" panose="05000000000000000000" pitchFamily="2" charset="2"/>
              <a:buChar char="q"/>
            </a:pPr>
            <a:r>
              <a:rPr lang="pt-PT" dirty="0"/>
              <a:t>A totalidade dos rendimentos fica sujeita a uma taxa progressiva de IRS menor do que as taxas liberatórias e especiais. Pode verificar a taxa que se aplica ao seu escalão quando simula o IRS.</a:t>
            </a:r>
          </a:p>
        </p:txBody>
      </p:sp>
    </p:spTree>
    <p:extLst>
      <p:ext uri="{BB962C8B-B14F-4D97-AF65-F5344CB8AC3E}">
        <p14:creationId xmlns:p14="http://schemas.microsoft.com/office/powerpoint/2010/main" val="3347941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1000"/>
                                        <p:tgtEl>
                                          <p:spTgt spid="3">
                                            <p:txEl>
                                              <p:pRg st="4" end="4"/>
                                            </p:txEl>
                                          </p:spTgt>
                                        </p:tgtEl>
                                      </p:cBhvr>
                                    </p:animEffect>
                                    <p:anim calcmode="lin" valueType="num">
                                      <p:cBhvr>
                                        <p:cTn id="1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1FD9936-AD21-DB41-06BB-573FED1CD45C}"/>
              </a:ext>
            </a:extLst>
          </p:cNvPr>
          <p:cNvSpPr>
            <a:spLocks noGrp="1"/>
          </p:cNvSpPr>
          <p:nvPr>
            <p:ph type="title"/>
          </p:nvPr>
        </p:nvSpPr>
        <p:spPr>
          <a:xfrm>
            <a:off x="558229" y="108468"/>
            <a:ext cx="11075542" cy="1667578"/>
          </a:xfrm>
        </p:spPr>
        <p:txBody>
          <a:bodyPr>
            <a:noAutofit/>
          </a:bodyPr>
          <a:lstStyle/>
          <a:p>
            <a:pPr algn="ctr"/>
            <a:r>
              <a:rPr lang="pt-PT" sz="3200" dirty="0"/>
              <a:t>Questão 20: quais são os benefícios fiscais associados a contratos de longa duração (maiores de 5, 10 anos, etc.) e que requisitos formais devem ser cumpridos para os obter?</a:t>
            </a:r>
          </a:p>
        </p:txBody>
      </p:sp>
      <p:sp>
        <p:nvSpPr>
          <p:cNvPr id="3" name="Marcador de Posição de Conteúdo 2">
            <a:extLst>
              <a:ext uri="{FF2B5EF4-FFF2-40B4-BE49-F238E27FC236}">
                <a16:creationId xmlns:a16="http://schemas.microsoft.com/office/drawing/2014/main" id="{D7D9400F-EE6C-547D-8366-DA897A9359AC}"/>
              </a:ext>
            </a:extLst>
          </p:cNvPr>
          <p:cNvSpPr>
            <a:spLocks noGrp="1"/>
          </p:cNvSpPr>
          <p:nvPr>
            <p:ph idx="1"/>
          </p:nvPr>
        </p:nvSpPr>
        <p:spPr>
          <a:xfrm>
            <a:off x="359596" y="1776046"/>
            <a:ext cx="11492436" cy="4642339"/>
          </a:xfrm>
        </p:spPr>
        <p:txBody>
          <a:bodyPr>
            <a:normAutofit/>
          </a:bodyPr>
          <a:lstStyle/>
          <a:p>
            <a:pPr marL="0" indent="0">
              <a:buNone/>
            </a:pPr>
            <a:r>
              <a:rPr lang="pt-PT" dirty="0"/>
              <a:t>Aos rendimentos prediais decorrentes de contratos de arrendamento para habitação permanente com duração igual ou superior a cinco anos e inferior a 10 anos, é aplicada uma redução de 10 pontos percentuais na respetiva taxa autónoma que passa, assim, de 25% para 15%. Por cada renovação com igual duração é aplicada uma redução de dois pontos percentuais, até ao limite de 10 pontos percentuais.</a:t>
            </a:r>
          </a:p>
          <a:p>
            <a:pPr marL="0" indent="0">
              <a:buNone/>
            </a:pPr>
            <a:r>
              <a:rPr lang="pt-PT" dirty="0"/>
              <a:t>Nos contratos de prazo igual ou superior a 10 anos e inferior a 20 anos, é aplicada uma redução de 15 pontos percentuais na respetiva taxa autónoma, ou seja, passa de 25% para 10%.</a:t>
            </a:r>
          </a:p>
          <a:p>
            <a:pPr marL="0" indent="0">
              <a:buNone/>
            </a:pPr>
            <a:r>
              <a:rPr lang="pt-PT" dirty="0"/>
              <a:t> Já nos contratos de duração igual ou superior a 20 anos, a redução será de 20 pontos percentuais, ou seja, passa de 25% para 5%.</a:t>
            </a:r>
          </a:p>
        </p:txBody>
      </p:sp>
    </p:spTree>
    <p:extLst>
      <p:ext uri="{BB962C8B-B14F-4D97-AF65-F5344CB8AC3E}">
        <p14:creationId xmlns:p14="http://schemas.microsoft.com/office/powerpoint/2010/main" val="11789672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889478-C3B7-7F34-547A-42F82301D025}"/>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CA971230-4C7A-3549-A114-DCC7DA36D117}"/>
              </a:ext>
            </a:extLst>
          </p:cNvPr>
          <p:cNvSpPr>
            <a:spLocks noGrp="1"/>
          </p:cNvSpPr>
          <p:nvPr>
            <p:ph type="title"/>
          </p:nvPr>
        </p:nvSpPr>
        <p:spPr>
          <a:xfrm>
            <a:off x="558229" y="108468"/>
            <a:ext cx="11075542" cy="1340188"/>
          </a:xfrm>
        </p:spPr>
        <p:txBody>
          <a:bodyPr>
            <a:noAutofit/>
          </a:bodyPr>
          <a:lstStyle/>
          <a:p>
            <a:pPr algn="ctr"/>
            <a:r>
              <a:rPr lang="pt-PT" sz="2800" dirty="0"/>
              <a:t>Questão 20: quais são os benefícios fiscais associados a contratos de longa duração (maiores de 5, 10 anos, etc.) e que requisitos formais devem ser cumpridos para os obter?</a:t>
            </a:r>
          </a:p>
        </p:txBody>
      </p:sp>
      <p:sp>
        <p:nvSpPr>
          <p:cNvPr id="3" name="Marcador de Posição de Conteúdo 2">
            <a:extLst>
              <a:ext uri="{FF2B5EF4-FFF2-40B4-BE49-F238E27FC236}">
                <a16:creationId xmlns:a16="http://schemas.microsoft.com/office/drawing/2014/main" id="{CCF4E5EB-1AFC-C6D5-4819-DB27641FD865}"/>
              </a:ext>
            </a:extLst>
          </p:cNvPr>
          <p:cNvSpPr>
            <a:spLocks noGrp="1"/>
          </p:cNvSpPr>
          <p:nvPr>
            <p:ph idx="1"/>
          </p:nvPr>
        </p:nvSpPr>
        <p:spPr>
          <a:xfrm>
            <a:off x="239730" y="1448656"/>
            <a:ext cx="11712539" cy="5040067"/>
          </a:xfrm>
        </p:spPr>
        <p:txBody>
          <a:bodyPr>
            <a:normAutofit fontScale="92500" lnSpcReduction="10000"/>
          </a:bodyPr>
          <a:lstStyle/>
          <a:p>
            <a:pPr marL="0" indent="0">
              <a:buNone/>
            </a:pPr>
            <a:r>
              <a:rPr lang="pt-PT" dirty="0"/>
              <a:t>Sempre que o contrato de arrendamento cesse os seus efeitos antes do prazo de duração ou das suas renovações, por motivo imputável ao senhorio, extingue-se o direito às reduções da taxa, com efeitos desde o início do contrato ou renovação, devendo o titular desse rendimento, no ano da cessação do contrato em causa, proceder à declaração desse facto para efeitos de regularização da diferença entre o montante do imposto que foi pago em cada ano e que aquele que deveria ter sido pago, acrescido de juros compensatórios.</a:t>
            </a:r>
          </a:p>
          <a:p>
            <a:pPr marL="0" indent="0">
              <a:buNone/>
            </a:pPr>
            <a:r>
              <a:rPr lang="pt-PT" dirty="0"/>
              <a:t>Caso a cessação do contrato seja imputada ao arrendatário, os benefícios fiscais cessam, mas não há lugar à “devolução” de qualquer valor.</a:t>
            </a:r>
          </a:p>
          <a:p>
            <a:pPr marL="0" indent="0">
              <a:buNone/>
            </a:pPr>
            <a:r>
              <a:rPr lang="pt-PT" dirty="0"/>
              <a:t>De referir que os benefícios fiscais em causa só se aplicam aos rendimentos prediais auferidos por Pessoas Singulares que optem pela tributação autónoma e não pelo englobamento de rendimentos em sede de IRS.</a:t>
            </a:r>
          </a:p>
          <a:p>
            <a:pPr marL="0" indent="0">
              <a:buNone/>
            </a:pPr>
            <a:r>
              <a:rPr lang="pt-PT" dirty="0"/>
              <a:t>Os novos contratos de longa duração e renovações dos já existentes têm de ser comunicados no Portal das Finanças até 15 de fevereiro de cada ano.</a:t>
            </a:r>
          </a:p>
        </p:txBody>
      </p:sp>
    </p:spTree>
    <p:extLst>
      <p:ext uri="{BB962C8B-B14F-4D97-AF65-F5344CB8AC3E}">
        <p14:creationId xmlns:p14="http://schemas.microsoft.com/office/powerpoint/2010/main" val="62510282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3CB7436-C68B-00B6-0F81-44F69221E52E}"/>
              </a:ext>
            </a:extLst>
          </p:cNvPr>
          <p:cNvSpPr>
            <a:spLocks noGrp="1"/>
          </p:cNvSpPr>
          <p:nvPr>
            <p:ph type="title"/>
          </p:nvPr>
        </p:nvSpPr>
        <p:spPr>
          <a:xfrm>
            <a:off x="410966" y="365125"/>
            <a:ext cx="11537879" cy="1325563"/>
          </a:xfrm>
        </p:spPr>
        <p:txBody>
          <a:bodyPr>
            <a:noAutofit/>
          </a:bodyPr>
          <a:lstStyle/>
          <a:p>
            <a:pPr algn="ctr"/>
            <a:r>
              <a:rPr lang="pt-PT" sz="3200" dirty="0"/>
              <a:t>Questão 21: existem benefícios ou taxas reduzidas para arrendamento acessível ou programas públicos (ex.: arrendamento apoiado, programas de renda acessível)?</a:t>
            </a:r>
          </a:p>
        </p:txBody>
      </p:sp>
      <p:sp>
        <p:nvSpPr>
          <p:cNvPr id="3" name="Marcador de Posição de Conteúdo 2">
            <a:extLst>
              <a:ext uri="{FF2B5EF4-FFF2-40B4-BE49-F238E27FC236}">
                <a16:creationId xmlns:a16="http://schemas.microsoft.com/office/drawing/2014/main" id="{3833B191-F8CC-5EE3-ECA8-9AD6A75F7B2C}"/>
              </a:ext>
            </a:extLst>
          </p:cNvPr>
          <p:cNvSpPr>
            <a:spLocks noGrp="1"/>
          </p:cNvSpPr>
          <p:nvPr>
            <p:ph idx="1"/>
          </p:nvPr>
        </p:nvSpPr>
        <p:spPr>
          <a:xfrm>
            <a:off x="513707" y="1825624"/>
            <a:ext cx="11311848" cy="4852577"/>
          </a:xfrm>
        </p:spPr>
        <p:txBody>
          <a:bodyPr>
            <a:normAutofit fontScale="92500" lnSpcReduction="20000"/>
          </a:bodyPr>
          <a:lstStyle/>
          <a:p>
            <a:pPr marL="0" indent="0">
              <a:buNone/>
            </a:pPr>
            <a:r>
              <a:rPr lang="pt-PT" dirty="0"/>
              <a:t>Existem benefícios e programas públicos em Portugal para arrendamento acessível, como o Programa de Arrendamento Acessível (PAA) e o novo Regime Simplificado de Arrendamento Acessível (RSAA) que oferecem benefícios fiscais (isenção ou redução de IRS/IRC) para senhorios, além de programas municipais específicos em cidades como Lisboa e Porto, visando tornar a habitação mais acessível. </a:t>
            </a:r>
          </a:p>
          <a:p>
            <a:pPr marL="0" indent="0">
              <a:buNone/>
            </a:pPr>
            <a:r>
              <a:rPr lang="pt-PT" dirty="0"/>
              <a:t>Decreto-Lei n.º 68/2019, de 22 de maio</a:t>
            </a:r>
          </a:p>
          <a:p>
            <a:pPr marL="0" indent="0">
              <a:buNone/>
            </a:pPr>
            <a:r>
              <a:rPr lang="pt-PT" dirty="0"/>
              <a:t>Artigo 20.º</a:t>
            </a:r>
          </a:p>
          <a:p>
            <a:pPr marL="0" indent="0">
              <a:buNone/>
            </a:pPr>
            <a:r>
              <a:rPr lang="pt-PT" dirty="0"/>
              <a:t>Regime fiscal</a:t>
            </a:r>
          </a:p>
          <a:p>
            <a:pPr marL="0" indent="0">
              <a:buNone/>
            </a:pPr>
            <a:r>
              <a:rPr lang="pt-PT" dirty="0"/>
              <a:t>1 — Estão isentos de tributação em IRS e Imposto sobre o Rendimento de Pessoas Coletivas (IRC) os rendimentos prediais resultantes de contratos de arrendamento ou subarrendamento habitacional enquadrados no Programa de Arrendamento Acessível.</a:t>
            </a:r>
          </a:p>
          <a:p>
            <a:pPr marL="0" indent="0">
              <a:buNone/>
            </a:pPr>
            <a:r>
              <a:rPr lang="pt-PT" dirty="0"/>
              <a:t>(…)</a:t>
            </a:r>
          </a:p>
        </p:txBody>
      </p:sp>
    </p:spTree>
    <p:extLst>
      <p:ext uri="{BB962C8B-B14F-4D97-AF65-F5344CB8AC3E}">
        <p14:creationId xmlns:p14="http://schemas.microsoft.com/office/powerpoint/2010/main" val="278707601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8CF4244-DEE8-1738-FEDD-72F7011C7F1D}"/>
              </a:ext>
            </a:extLst>
          </p:cNvPr>
          <p:cNvSpPr>
            <a:spLocks noGrp="1"/>
          </p:cNvSpPr>
          <p:nvPr>
            <p:ph type="title"/>
          </p:nvPr>
        </p:nvSpPr>
        <p:spPr/>
        <p:txBody>
          <a:bodyPr>
            <a:normAutofit/>
          </a:bodyPr>
          <a:lstStyle/>
          <a:p>
            <a:pPr algn="ctr"/>
            <a:r>
              <a:rPr lang="pt-PT" dirty="0"/>
              <a:t>Questão 21: continuação</a:t>
            </a:r>
          </a:p>
        </p:txBody>
      </p:sp>
      <p:sp>
        <p:nvSpPr>
          <p:cNvPr id="3" name="Marcador de Posição de Conteúdo 2">
            <a:extLst>
              <a:ext uri="{FF2B5EF4-FFF2-40B4-BE49-F238E27FC236}">
                <a16:creationId xmlns:a16="http://schemas.microsoft.com/office/drawing/2014/main" id="{1A440C2E-4B44-1E3B-0D26-FCA824937385}"/>
              </a:ext>
            </a:extLst>
          </p:cNvPr>
          <p:cNvSpPr>
            <a:spLocks noGrp="1"/>
          </p:cNvSpPr>
          <p:nvPr>
            <p:ph idx="1"/>
          </p:nvPr>
        </p:nvSpPr>
        <p:spPr/>
        <p:txBody>
          <a:bodyPr/>
          <a:lstStyle/>
          <a:p>
            <a:pPr marL="0" indent="0">
              <a:buNone/>
            </a:pPr>
            <a:r>
              <a:rPr lang="pt-PT" dirty="0"/>
              <a:t>Como Funciona (PAA/RSAA)</a:t>
            </a:r>
          </a:p>
          <a:p>
            <a:pPr marL="0" indent="0">
              <a:buNone/>
            </a:pPr>
            <a:r>
              <a:rPr lang="pt-PT" dirty="0"/>
              <a:t>Adesão Voluntária: Senhorios colocam imóveis no programa, praticando rendas mais baixas.</a:t>
            </a:r>
          </a:p>
          <a:p>
            <a:pPr marL="0" indent="0">
              <a:buNone/>
            </a:pPr>
            <a:r>
              <a:rPr lang="pt-PT" dirty="0"/>
              <a:t>Plataforma: Utilização da Plataforma do Arrendamento Acessível para registo e gestão.</a:t>
            </a:r>
          </a:p>
          <a:p>
            <a:pPr marL="0" indent="0">
              <a:buNone/>
            </a:pPr>
            <a:r>
              <a:rPr lang="pt-PT" dirty="0"/>
              <a:t>Condições: Contratos de 5 anos (ou 9 meses para estudantes), com preços abaixo do Valor de Referência de Arrendamento (VRA)</a:t>
            </a:r>
          </a:p>
          <a:p>
            <a:pPr marL="0" indent="0">
              <a:buNone/>
            </a:pPr>
            <a:r>
              <a:rPr lang="pt-PT" dirty="0">
                <a:hlinkClick r:id="rId2"/>
              </a:rPr>
              <a:t>https://paa.portaldahabitacao.pt/</a:t>
            </a:r>
            <a:r>
              <a:rPr lang="pt-PT" dirty="0"/>
              <a:t> </a:t>
            </a:r>
          </a:p>
        </p:txBody>
      </p:sp>
    </p:spTree>
    <p:extLst>
      <p:ext uri="{BB962C8B-B14F-4D97-AF65-F5344CB8AC3E}">
        <p14:creationId xmlns:p14="http://schemas.microsoft.com/office/powerpoint/2010/main" val="35598027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DC926ED-B68A-9DDD-F88F-2FF20B06807D}"/>
              </a:ext>
            </a:extLst>
          </p:cNvPr>
          <p:cNvSpPr>
            <a:spLocks noGrp="1"/>
          </p:cNvSpPr>
          <p:nvPr>
            <p:ph type="title"/>
          </p:nvPr>
        </p:nvSpPr>
        <p:spPr>
          <a:xfrm>
            <a:off x="838200" y="123291"/>
            <a:ext cx="10515600" cy="1376736"/>
          </a:xfrm>
        </p:spPr>
        <p:txBody>
          <a:bodyPr>
            <a:noAutofit/>
          </a:bodyPr>
          <a:lstStyle/>
          <a:p>
            <a:pPr algn="ctr"/>
            <a:r>
              <a:rPr lang="pt-PT" sz="2800" dirty="0"/>
              <a:t>Questão 22: como são tratados, em termos fiscais, incentivos ou subsídios recebidos do Estado e pagos aos proprietários relacionados com o arrendamento (compensações aos senhorios)</a:t>
            </a:r>
          </a:p>
        </p:txBody>
      </p:sp>
      <p:sp>
        <p:nvSpPr>
          <p:cNvPr id="3" name="Marcador de Posição de Conteúdo 2">
            <a:extLst>
              <a:ext uri="{FF2B5EF4-FFF2-40B4-BE49-F238E27FC236}">
                <a16:creationId xmlns:a16="http://schemas.microsoft.com/office/drawing/2014/main" id="{FD34C52F-D093-7F01-2341-ADCA3CD91209}"/>
              </a:ext>
            </a:extLst>
          </p:cNvPr>
          <p:cNvSpPr>
            <a:spLocks noGrp="1"/>
          </p:cNvSpPr>
          <p:nvPr>
            <p:ph idx="1"/>
          </p:nvPr>
        </p:nvSpPr>
        <p:spPr>
          <a:xfrm>
            <a:off x="838200" y="1571946"/>
            <a:ext cx="10515600" cy="4605017"/>
          </a:xfrm>
        </p:spPr>
        <p:txBody>
          <a:bodyPr/>
          <a:lstStyle/>
          <a:p>
            <a:pPr marL="0" indent="0">
              <a:buNone/>
            </a:pPr>
            <a:r>
              <a:rPr lang="pt-PT" dirty="0"/>
              <a:t>Ver resposta à questão 10:</a:t>
            </a:r>
          </a:p>
          <a:p>
            <a:pPr marL="0" indent="0">
              <a:buNone/>
            </a:pPr>
            <a:r>
              <a:rPr lang="pt-PT" dirty="0"/>
              <a:t>Artigo 15.º do Decreto-Lei n.º 132/2023, de 27 de dezembro</a:t>
            </a:r>
          </a:p>
          <a:p>
            <a:pPr marL="0" indent="0">
              <a:buNone/>
            </a:pPr>
            <a:endParaRPr lang="pt-PT" dirty="0"/>
          </a:p>
          <a:p>
            <a:pPr marL="0" indent="0">
              <a:buNone/>
            </a:pPr>
            <a:r>
              <a:rPr lang="pt-PT" dirty="0"/>
              <a:t>“Sobre os montantes da compensação previstos no presente decreto-lei não incide imposto sobre o rendimento de pessoas singulares, nem contribuições para a segurança social.”</a:t>
            </a:r>
          </a:p>
          <a:p>
            <a:pPr marL="0" indent="0">
              <a:buNone/>
            </a:pPr>
            <a:endParaRPr lang="pt-PT" dirty="0"/>
          </a:p>
        </p:txBody>
      </p:sp>
    </p:spTree>
    <p:extLst>
      <p:ext uri="{BB962C8B-B14F-4D97-AF65-F5344CB8AC3E}">
        <p14:creationId xmlns:p14="http://schemas.microsoft.com/office/powerpoint/2010/main" val="124697122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3442A34-4206-8CF9-28D9-CB2AD71DD047}"/>
              </a:ext>
            </a:extLst>
          </p:cNvPr>
          <p:cNvSpPr>
            <a:spLocks noGrp="1"/>
          </p:cNvSpPr>
          <p:nvPr>
            <p:ph type="title"/>
          </p:nvPr>
        </p:nvSpPr>
        <p:spPr>
          <a:xfrm>
            <a:off x="838200" y="123291"/>
            <a:ext cx="10515600" cy="1567398"/>
          </a:xfrm>
        </p:spPr>
        <p:txBody>
          <a:bodyPr>
            <a:noAutofit/>
          </a:bodyPr>
          <a:lstStyle/>
          <a:p>
            <a:pPr algn="ctr"/>
            <a:r>
              <a:rPr lang="pt-PT" sz="3600" dirty="0"/>
              <a:t>Questão 23: Que despesas são fiscalmente dedutíveis aos rendimentos prediais (IMI, condomínio, obras, seguros, juros de empréstimo, etc.) e quais não são?</a:t>
            </a:r>
          </a:p>
        </p:txBody>
      </p:sp>
      <p:sp>
        <p:nvSpPr>
          <p:cNvPr id="3" name="Marcador de Posição de Conteúdo 2">
            <a:extLst>
              <a:ext uri="{FF2B5EF4-FFF2-40B4-BE49-F238E27FC236}">
                <a16:creationId xmlns:a16="http://schemas.microsoft.com/office/drawing/2014/main" id="{800983FC-CE5B-3752-8295-DF0BE8FB4703}"/>
              </a:ext>
            </a:extLst>
          </p:cNvPr>
          <p:cNvSpPr>
            <a:spLocks noGrp="1"/>
          </p:cNvSpPr>
          <p:nvPr>
            <p:ph idx="1"/>
          </p:nvPr>
        </p:nvSpPr>
        <p:spPr>
          <a:xfrm>
            <a:off x="838199" y="1825625"/>
            <a:ext cx="10997629" cy="4909084"/>
          </a:xfrm>
        </p:spPr>
        <p:txBody>
          <a:bodyPr>
            <a:normAutofit fontScale="85000" lnSpcReduction="20000"/>
          </a:bodyPr>
          <a:lstStyle/>
          <a:p>
            <a:pPr marL="0" indent="0">
              <a:buNone/>
            </a:pPr>
            <a:r>
              <a:rPr lang="pt-PT" dirty="0"/>
              <a:t>O Código do IRS (artigo 41.º) define que aos rendimentos brutos (rendas recebidas) podem ser deduzidas todas as despesas suportadas e pagas pelo senhorio para obter ou garantir esses rendimentos, como por exemplo:</a:t>
            </a:r>
          </a:p>
          <a:p>
            <a:pPr marL="0" indent="0">
              <a:buNone/>
            </a:pPr>
            <a:r>
              <a:rPr lang="pt-PT" dirty="0"/>
              <a:t>Despesas de manutenção e conservação, incluindo obras de reparação (pinturas, reparações, entre outros). São aceites despesas feitas até 24 meses antes do início do arrendamento, desde que nesse intervalo o imóvel não tenha tido outro uso que não o arrendamento. Isto permite deduzir por exemplo, obras de renovação feitas para colocar o imóvel no mercado de arrendamento;</a:t>
            </a:r>
          </a:p>
          <a:p>
            <a:pPr marL="0" indent="0">
              <a:buNone/>
            </a:pPr>
            <a:r>
              <a:rPr lang="pt-PT" dirty="0"/>
              <a:t>Impostos, nomeadamente o Imposto Municipal sobre Imóveis (IMI) e o Imposto do Selo, desde que nesse mesmo ano existam rendimentos prediais tributados;</a:t>
            </a:r>
          </a:p>
          <a:p>
            <a:pPr marL="0" indent="0">
              <a:buNone/>
            </a:pPr>
            <a:r>
              <a:rPr lang="pt-PT" dirty="0"/>
              <a:t>Prémios de seguros relacionados com o arrendamento, em especial o seguro de renda que garante o pagamento de rendas em caso de incumprimento por parte do inquilino;</a:t>
            </a:r>
          </a:p>
          <a:p>
            <a:pPr marL="0" indent="0">
              <a:buNone/>
            </a:pPr>
            <a:r>
              <a:rPr lang="pt-PT" dirty="0"/>
              <a:t>Encargos com o condomínio no caso de arrendamento de um apartamento;</a:t>
            </a:r>
          </a:p>
          <a:p>
            <a:pPr marL="0" indent="0">
              <a:buNone/>
            </a:pPr>
            <a:r>
              <a:rPr lang="pt-PT" dirty="0"/>
              <a:t>Gastos com emissão de certificado energético, obrigatório para poder arrendar o imóvel.</a:t>
            </a:r>
          </a:p>
        </p:txBody>
      </p:sp>
    </p:spTree>
    <p:extLst>
      <p:ext uri="{BB962C8B-B14F-4D97-AF65-F5344CB8AC3E}">
        <p14:creationId xmlns:p14="http://schemas.microsoft.com/office/powerpoint/2010/main" val="378580688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520E26-6709-5772-A18D-DBD1EACADA42}"/>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636AC617-B757-C700-66A4-907F37409A75}"/>
              </a:ext>
            </a:extLst>
          </p:cNvPr>
          <p:cNvSpPr>
            <a:spLocks noGrp="1"/>
          </p:cNvSpPr>
          <p:nvPr>
            <p:ph type="title"/>
          </p:nvPr>
        </p:nvSpPr>
        <p:spPr>
          <a:xfrm>
            <a:off x="838200" y="123291"/>
            <a:ext cx="10515600" cy="1567398"/>
          </a:xfrm>
        </p:spPr>
        <p:txBody>
          <a:bodyPr>
            <a:noAutofit/>
          </a:bodyPr>
          <a:lstStyle/>
          <a:p>
            <a:pPr algn="ctr"/>
            <a:r>
              <a:rPr lang="pt-PT" sz="3600" dirty="0"/>
              <a:t>Questão 23: Que despesas são fiscalmente dedutíveis aos rendimentos prediais (IMI, condomínio, obras, seguros, juros de empréstimo, etc.) e quais não são?</a:t>
            </a:r>
          </a:p>
        </p:txBody>
      </p:sp>
      <p:sp>
        <p:nvSpPr>
          <p:cNvPr id="3" name="Marcador de Posição de Conteúdo 2">
            <a:extLst>
              <a:ext uri="{FF2B5EF4-FFF2-40B4-BE49-F238E27FC236}">
                <a16:creationId xmlns:a16="http://schemas.microsoft.com/office/drawing/2014/main" id="{36E8A049-D4EF-1438-8724-BA87EA1077CE}"/>
              </a:ext>
            </a:extLst>
          </p:cNvPr>
          <p:cNvSpPr>
            <a:spLocks noGrp="1"/>
          </p:cNvSpPr>
          <p:nvPr>
            <p:ph idx="1"/>
          </p:nvPr>
        </p:nvSpPr>
        <p:spPr/>
        <p:txBody>
          <a:bodyPr>
            <a:normAutofit/>
          </a:bodyPr>
          <a:lstStyle/>
          <a:p>
            <a:pPr marL="0" indent="0">
              <a:buNone/>
            </a:pPr>
            <a:r>
              <a:rPr lang="pt-PT" dirty="0"/>
              <a:t>É impossível deduzir:</a:t>
            </a:r>
          </a:p>
          <a:p>
            <a:r>
              <a:rPr lang="pt-PT" dirty="0"/>
              <a:t>Gastos de natureza financeira, como juros de empréstimos contraídos para comprar o imóvel;</a:t>
            </a:r>
          </a:p>
          <a:p>
            <a:r>
              <a:rPr lang="pt-PT" dirty="0"/>
              <a:t>Despesas relativas a depreciações ou amortizações do imóvel;</a:t>
            </a:r>
          </a:p>
          <a:p>
            <a:r>
              <a:rPr lang="pt-PT" dirty="0"/>
              <a:t>Gastos com mobiliário, eletrodomésticos, artigos de conforto ou decoração do imóvel arrendado;</a:t>
            </a:r>
          </a:p>
          <a:p>
            <a:r>
              <a:rPr lang="pt-PT" dirty="0"/>
              <a:t>O Adicional ao IMI (AIMI).</a:t>
            </a:r>
          </a:p>
        </p:txBody>
      </p:sp>
    </p:spTree>
    <p:extLst>
      <p:ext uri="{BB962C8B-B14F-4D97-AF65-F5344CB8AC3E}">
        <p14:creationId xmlns:p14="http://schemas.microsoft.com/office/powerpoint/2010/main" val="86316085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2F16753-E318-F56D-F786-8A22429F96BC}"/>
              </a:ext>
            </a:extLst>
          </p:cNvPr>
          <p:cNvSpPr>
            <a:spLocks noGrp="1"/>
          </p:cNvSpPr>
          <p:nvPr>
            <p:ph type="title"/>
          </p:nvPr>
        </p:nvSpPr>
        <p:spPr>
          <a:xfrm>
            <a:off x="838200" y="133565"/>
            <a:ext cx="10515600" cy="1692060"/>
          </a:xfrm>
        </p:spPr>
        <p:txBody>
          <a:bodyPr>
            <a:noAutofit/>
          </a:bodyPr>
          <a:lstStyle/>
          <a:p>
            <a:pPr algn="ctr"/>
            <a:r>
              <a:rPr lang="pt-PT" sz="3600" dirty="0"/>
              <a:t>Questão 24: que requisitos documentais (faturas, contratos, recibos) são exigidos pela AT para aceitar as despesas como dedutíveis?</a:t>
            </a:r>
          </a:p>
        </p:txBody>
      </p:sp>
      <p:sp>
        <p:nvSpPr>
          <p:cNvPr id="3" name="Marcador de Posição de Conteúdo 2">
            <a:extLst>
              <a:ext uri="{FF2B5EF4-FFF2-40B4-BE49-F238E27FC236}">
                <a16:creationId xmlns:a16="http://schemas.microsoft.com/office/drawing/2014/main" id="{D6C02BBA-3189-2B13-6132-D45F68B88A47}"/>
              </a:ext>
            </a:extLst>
          </p:cNvPr>
          <p:cNvSpPr>
            <a:spLocks noGrp="1"/>
          </p:cNvSpPr>
          <p:nvPr>
            <p:ph idx="1"/>
          </p:nvPr>
        </p:nvSpPr>
        <p:spPr>
          <a:xfrm>
            <a:off x="838200" y="2280863"/>
            <a:ext cx="10515600" cy="3896100"/>
          </a:xfrm>
        </p:spPr>
        <p:txBody>
          <a:bodyPr/>
          <a:lstStyle/>
          <a:p>
            <a:pPr marL="0" indent="0">
              <a:buNone/>
            </a:pPr>
            <a:r>
              <a:rPr lang="pt-PT" dirty="0"/>
              <a:t>Artigo 41.º, n.º 9 CIRS</a:t>
            </a:r>
          </a:p>
          <a:p>
            <a:pPr marL="0" indent="0">
              <a:buNone/>
            </a:pPr>
            <a:endParaRPr lang="pt-PT" dirty="0"/>
          </a:p>
          <a:p>
            <a:pPr marL="0" indent="0">
              <a:buNone/>
            </a:pPr>
            <a:r>
              <a:rPr lang="pt-PT" dirty="0"/>
              <a:t>Os gastos referidos nos números anteriores devem ser documentalmente comprovados através de faturas, contratos ou recibos</a:t>
            </a:r>
          </a:p>
          <a:p>
            <a:pPr marL="0" indent="0">
              <a:buNone/>
            </a:pPr>
            <a:endParaRPr lang="pt-PT" dirty="0"/>
          </a:p>
        </p:txBody>
      </p:sp>
    </p:spTree>
    <p:extLst>
      <p:ext uri="{BB962C8B-B14F-4D97-AF65-F5344CB8AC3E}">
        <p14:creationId xmlns:p14="http://schemas.microsoft.com/office/powerpoint/2010/main" val="13270342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DE1CBEF-5954-9EEA-1497-0B1592E3E9DC}"/>
              </a:ext>
            </a:extLst>
          </p:cNvPr>
          <p:cNvSpPr>
            <a:spLocks noGrp="1"/>
          </p:cNvSpPr>
          <p:nvPr>
            <p:ph type="title"/>
          </p:nvPr>
        </p:nvSpPr>
        <p:spPr>
          <a:xfrm>
            <a:off x="838200" y="118152"/>
            <a:ext cx="10515600" cy="898596"/>
          </a:xfrm>
        </p:spPr>
        <p:txBody>
          <a:bodyPr/>
          <a:lstStyle/>
          <a:p>
            <a:pPr algn="ctr"/>
            <a:r>
              <a:rPr lang="pt-PT" dirty="0"/>
              <a:t>Notas de enquadramento sistemático</a:t>
            </a:r>
          </a:p>
        </p:txBody>
      </p:sp>
      <p:sp>
        <p:nvSpPr>
          <p:cNvPr id="3" name="Marcador de Posição de Conteúdo 2">
            <a:extLst>
              <a:ext uri="{FF2B5EF4-FFF2-40B4-BE49-F238E27FC236}">
                <a16:creationId xmlns:a16="http://schemas.microsoft.com/office/drawing/2014/main" id="{4093DA4C-3D50-2EE9-2DDD-BDD35E83EBC0}"/>
              </a:ext>
            </a:extLst>
          </p:cNvPr>
          <p:cNvSpPr>
            <a:spLocks noGrp="1"/>
          </p:cNvSpPr>
          <p:nvPr>
            <p:ph idx="1"/>
          </p:nvPr>
        </p:nvSpPr>
        <p:spPr>
          <a:xfrm>
            <a:off x="606175" y="1089061"/>
            <a:ext cx="11085815" cy="5558320"/>
          </a:xfrm>
        </p:spPr>
        <p:txBody>
          <a:bodyPr>
            <a:normAutofit/>
          </a:bodyPr>
          <a:lstStyle/>
          <a:p>
            <a:pPr marL="0" indent="0">
              <a:buNone/>
            </a:pPr>
            <a:r>
              <a:rPr lang="pt-PT" dirty="0"/>
              <a:t>Código do IVA, aprovado em anexo ao Decreto-Lei n.º 394-B/84, de 26 de dezembro</a:t>
            </a:r>
          </a:p>
          <a:p>
            <a:pPr marL="0" indent="0">
              <a:buNone/>
            </a:pPr>
            <a:r>
              <a:rPr lang="pt-PT" dirty="0"/>
              <a:t>Código do IRS, aprovado em anexo ao Decreto-Lei n.º 442-A/88, de 30 de novembro, Código do IRC aprovado em anexo ao Decreto-Lei n.º 442-B/88, de 30 de novembro e Código da Contribuição Autárquica aprovado em anexo ao Decreto-Lei n.º 442-C/88 de 30 de novembro </a:t>
            </a:r>
          </a:p>
          <a:p>
            <a:pPr marL="0" indent="0">
              <a:buNone/>
            </a:pPr>
            <a:r>
              <a:rPr lang="pt-PT" dirty="0"/>
              <a:t>Estatuto dos Benefícios Fiscais (EBF), aprovado em anexo ao Decreto-Lei n.º 215/89, de 1 de julho</a:t>
            </a:r>
          </a:p>
          <a:p>
            <a:pPr marL="0" indent="0">
              <a:buNone/>
            </a:pPr>
            <a:r>
              <a:rPr lang="pt-PT" dirty="0"/>
              <a:t>Códigos do Imposto Municipal sobre as Transmissões Onerosas de Imóveis (Código do IMT) e do Imposto Municipal sobre Imóveis (Código do IMI), aprovados em anexo ao Decreto-Lei n.º 287/2003, de 12 de novembro. O Código do IMT substituiu o Código da Contribuição Autárquica e o Código do IMI substituiu o imposto municipal de sisa.</a:t>
            </a:r>
          </a:p>
        </p:txBody>
      </p:sp>
    </p:spTree>
    <p:extLst>
      <p:ext uri="{BB962C8B-B14F-4D97-AF65-F5344CB8AC3E}">
        <p14:creationId xmlns:p14="http://schemas.microsoft.com/office/powerpoint/2010/main" val="55955939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57559CA-A31A-A448-DE57-55D312FE9FF3}"/>
              </a:ext>
            </a:extLst>
          </p:cNvPr>
          <p:cNvSpPr>
            <a:spLocks noGrp="1"/>
          </p:cNvSpPr>
          <p:nvPr>
            <p:ph type="title"/>
          </p:nvPr>
        </p:nvSpPr>
        <p:spPr/>
        <p:txBody>
          <a:bodyPr>
            <a:noAutofit/>
          </a:bodyPr>
          <a:lstStyle/>
          <a:p>
            <a:pPr algn="ctr"/>
            <a:r>
              <a:rPr lang="pt-PT" sz="2800" dirty="0"/>
              <a:t>Questão 25: como se distingue, fiscalmente, uma obra de conservação/manutenção de uma obra de valorização/melhoramento, e que impacto isso tem na dedutibilidade no IRS? </a:t>
            </a:r>
          </a:p>
        </p:txBody>
      </p:sp>
      <p:sp>
        <p:nvSpPr>
          <p:cNvPr id="3" name="Marcador de Posição de Conteúdo 2">
            <a:extLst>
              <a:ext uri="{FF2B5EF4-FFF2-40B4-BE49-F238E27FC236}">
                <a16:creationId xmlns:a16="http://schemas.microsoft.com/office/drawing/2014/main" id="{CE67DEB4-6A2F-1BA0-C77E-CABA3C12F01E}"/>
              </a:ext>
            </a:extLst>
          </p:cNvPr>
          <p:cNvSpPr>
            <a:spLocks noGrp="1"/>
          </p:cNvSpPr>
          <p:nvPr>
            <p:ph idx="1"/>
          </p:nvPr>
        </p:nvSpPr>
        <p:spPr/>
        <p:txBody>
          <a:bodyPr>
            <a:normAutofit fontScale="92500"/>
          </a:bodyPr>
          <a:lstStyle/>
          <a:p>
            <a:pPr marL="0" indent="0">
              <a:buNone/>
            </a:pPr>
            <a:r>
              <a:rPr lang="pt-PT" dirty="0"/>
              <a:t>A AT distingue obras de manutenção corrente, necessárias sem fazer aumentar o valor do imóvel, e obras de melhoria ou valorização efetiva.</a:t>
            </a:r>
          </a:p>
          <a:p>
            <a:pPr marL="0" indent="0">
              <a:buNone/>
            </a:pPr>
            <a:r>
              <a:rPr lang="pt-PT" dirty="0"/>
              <a:t>Em termos práticos, obras que criem algo novo ou que melhorem a qualidade do imóvel costumam ser aceites, como é o caso da remodelação de uma cozinha antiga, a construção de uma garagem, acrescentar uma casa de banho ou a substituição de toda a canalização e da eletricidade por novas.</a:t>
            </a:r>
          </a:p>
          <a:p>
            <a:pPr marL="0" indent="0">
              <a:buNone/>
            </a:pPr>
            <a:r>
              <a:rPr lang="pt-PT" dirty="0"/>
              <a:t>Já as pequenas reparações (pinturas, arranjos de telhas, trocar uma torneira) podem ser consideradas mera conservação, não aumentando o valor base. Despesas de decoração ou de mobiliário não são aceites.</a:t>
            </a:r>
          </a:p>
        </p:txBody>
      </p:sp>
    </p:spTree>
    <p:extLst>
      <p:ext uri="{BB962C8B-B14F-4D97-AF65-F5344CB8AC3E}">
        <p14:creationId xmlns:p14="http://schemas.microsoft.com/office/powerpoint/2010/main" val="281473300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D2EFAB-0C79-0202-76D0-B9F3AF43F470}"/>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7DBBDD75-C6B8-02E2-D393-321710EA33FF}"/>
              </a:ext>
            </a:extLst>
          </p:cNvPr>
          <p:cNvSpPr>
            <a:spLocks noGrp="1"/>
          </p:cNvSpPr>
          <p:nvPr>
            <p:ph type="title"/>
          </p:nvPr>
        </p:nvSpPr>
        <p:spPr>
          <a:xfrm>
            <a:off x="838200" y="63591"/>
            <a:ext cx="10515600" cy="1074093"/>
          </a:xfrm>
        </p:spPr>
        <p:txBody>
          <a:bodyPr>
            <a:noAutofit/>
          </a:bodyPr>
          <a:lstStyle/>
          <a:p>
            <a:pPr algn="ctr"/>
            <a:r>
              <a:rPr lang="pt-PT" sz="2400" dirty="0"/>
              <a:t>Questão 25: como se distingue, fiscalmente, uma obra de conservação/manutenção de uma obra de valorização/melhoramento, e que impacto isso tem na dedutibilidade no IRS? </a:t>
            </a:r>
          </a:p>
        </p:txBody>
      </p:sp>
      <p:sp>
        <p:nvSpPr>
          <p:cNvPr id="3" name="Marcador de Posição de Conteúdo 2">
            <a:extLst>
              <a:ext uri="{FF2B5EF4-FFF2-40B4-BE49-F238E27FC236}">
                <a16:creationId xmlns:a16="http://schemas.microsoft.com/office/drawing/2014/main" id="{24D9447E-A516-42C7-B3B8-FE5132AF4279}"/>
              </a:ext>
            </a:extLst>
          </p:cNvPr>
          <p:cNvSpPr>
            <a:spLocks noGrp="1"/>
          </p:cNvSpPr>
          <p:nvPr>
            <p:ph idx="1"/>
          </p:nvPr>
        </p:nvSpPr>
        <p:spPr>
          <a:xfrm>
            <a:off x="0" y="1137685"/>
            <a:ext cx="12312502" cy="5720316"/>
          </a:xfrm>
        </p:spPr>
        <p:txBody>
          <a:bodyPr>
            <a:normAutofit fontScale="70000" lnSpcReduction="20000"/>
          </a:bodyPr>
          <a:lstStyle/>
          <a:p>
            <a:pPr marL="0" indent="0">
              <a:buNone/>
            </a:pPr>
            <a:r>
              <a:rPr lang="pt-PT" dirty="0"/>
              <a:t>No que respeita a obras, segundo a AT, apenas serão elegíveis as obras que incidam sobre o prédio objeto do arrendamento, excluindo-se, por exemplo, as benfeitorias em “anexos ou garagens” que não constem da respetiva matriz predial, mesmo que esteja pendente a sua regularização (FD no âmbito do Processo n.º 4235/2017).</a:t>
            </a:r>
          </a:p>
          <a:p>
            <a:pPr marL="0" indent="0">
              <a:buNone/>
            </a:pPr>
            <a:r>
              <a:rPr lang="pt-PT" dirty="0"/>
              <a:t>Por outro lado, quanto ao tipo de obras elegíveis, a AT veio esclarecer que as obras passíveis de serem consideradas como de “conservação” são aquelas “destinadas a manter uma edificação nas condições existentes à data da sua construção, reconstrução, ampliação ou alteração, designadamente as obras de restauro, reparação e limpeza”. Tais despesas deverão distinguir-se, </a:t>
            </a:r>
            <a:r>
              <a:rPr lang="pt-PT" dirty="0" err="1"/>
              <a:t>dasque</a:t>
            </a:r>
            <a:r>
              <a:rPr lang="pt-PT" dirty="0"/>
              <a:t> contribuam “para valorizar” o imóvel e que, como tal, deverão ser consideradas para o cálculo da respetiva mais-valia, em caso de venda (FD no âmbito do Processo n.º 2057/2018). Segundo  AT, no âmbito da mesma FD, não poderão as “despesas de conservação” ser consideradas, “em simultâneo, para efeitos do disposto nos artigos 41º [i.e., para efeitos da Categoria F] e 51º [i.e., como “encargos de valorização”, para efeitos de apuramento da mais ou menos-valia apurada com a venda do imóvel] do Código do IRS.”</a:t>
            </a:r>
          </a:p>
          <a:p>
            <a:pPr marL="0" indent="0">
              <a:buNone/>
            </a:pPr>
            <a:r>
              <a:rPr lang="pt-PT" dirty="0"/>
              <a:t>Ainda no que respeita a obras, a AT veio considerar que as faturas com a compra de materiais “que foram necessários para a execução de obras de conservação num imóvel que está arrendado” apenas serão fiscalmente elegíveis na medida em que resulte comprovado que tal despesa “foi efetivamente suportada pelo locador e ser mostre indissociável do imóvel que produz rendimentos prediais, mais concretamente, nas situações em que não existe mão-de-obra associada à despesa, mas tão somente a aquisição de um qualquer material necessário para a conservação do imóvel”. Segundo a AT, essa prova deverá ser feita através de: (i) fatura da qual conste a identificação do imóvel a que os materiais se destinam; e ainda com (</a:t>
            </a:r>
            <a:r>
              <a:rPr lang="pt-PT" dirty="0" err="1"/>
              <a:t>ii</a:t>
            </a:r>
            <a:r>
              <a:rPr lang="pt-PT" dirty="0"/>
              <a:t>) “ a confirmação do arrendatário da receção desses materiais e a sua incorporação no imóvel locado por recurso a trabalho do próprio sem intervenção de mão-de-obra de terceiros”. (FD no âmbito do Processo n.º 3930/2017). </a:t>
            </a:r>
          </a:p>
          <a:p>
            <a:pPr marL="0" indent="0">
              <a:buNone/>
            </a:pPr>
            <a:r>
              <a:rPr lang="pt-PT" dirty="0"/>
              <a:t>No que respeita ao tipo de reparações elegíveis, excluem-se, naturalmente, todas as que podem estar relacionadas com a reparação de eletrodomésticos ou de móveis (FD no âmbito do Processo n.º 1115/2017).</a:t>
            </a:r>
          </a:p>
        </p:txBody>
      </p:sp>
    </p:spTree>
    <p:extLst>
      <p:ext uri="{BB962C8B-B14F-4D97-AF65-F5344CB8AC3E}">
        <p14:creationId xmlns:p14="http://schemas.microsoft.com/office/powerpoint/2010/main" val="253308844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B88CA58-DA13-9A90-A2C2-A6A93FFAF3ED}"/>
              </a:ext>
            </a:extLst>
          </p:cNvPr>
          <p:cNvSpPr>
            <a:spLocks noGrp="1"/>
          </p:cNvSpPr>
          <p:nvPr>
            <p:ph type="title"/>
          </p:nvPr>
        </p:nvSpPr>
        <p:spPr/>
        <p:txBody>
          <a:bodyPr>
            <a:noAutofit/>
          </a:bodyPr>
          <a:lstStyle/>
          <a:p>
            <a:pPr algn="ctr"/>
            <a:r>
              <a:rPr lang="pt-PT" sz="3200" dirty="0"/>
              <a:t>Questão 26: juros de crédito à habitação para imóvel arrendado são sempre dedutíveis? Existem limites ou condições?</a:t>
            </a:r>
          </a:p>
        </p:txBody>
      </p:sp>
      <p:sp>
        <p:nvSpPr>
          <p:cNvPr id="3" name="Marcador de Posição de Conteúdo 2">
            <a:extLst>
              <a:ext uri="{FF2B5EF4-FFF2-40B4-BE49-F238E27FC236}">
                <a16:creationId xmlns:a16="http://schemas.microsoft.com/office/drawing/2014/main" id="{EEAB3765-C91B-1AE8-7164-57606F192500}"/>
              </a:ext>
            </a:extLst>
          </p:cNvPr>
          <p:cNvSpPr>
            <a:spLocks noGrp="1"/>
          </p:cNvSpPr>
          <p:nvPr>
            <p:ph idx="1"/>
          </p:nvPr>
        </p:nvSpPr>
        <p:spPr/>
        <p:txBody>
          <a:bodyPr>
            <a:normAutofit lnSpcReduction="10000"/>
          </a:bodyPr>
          <a:lstStyle/>
          <a:p>
            <a:pPr marL="0" indent="0">
              <a:buNone/>
            </a:pPr>
            <a:r>
              <a:rPr lang="pt-PT" dirty="0"/>
              <a:t>Artigo 41.º</a:t>
            </a:r>
          </a:p>
          <a:p>
            <a:pPr marL="0" indent="0">
              <a:buNone/>
            </a:pPr>
            <a:r>
              <a:rPr lang="pt-PT" dirty="0"/>
              <a:t>Deduções</a:t>
            </a:r>
          </a:p>
          <a:p>
            <a:pPr marL="0" indent="0">
              <a:buNone/>
            </a:pPr>
            <a:endParaRPr lang="pt-PT" dirty="0"/>
          </a:p>
          <a:p>
            <a:pPr marL="0" indent="0">
              <a:buNone/>
            </a:pPr>
            <a:r>
              <a:rPr lang="pt-PT" dirty="0"/>
              <a:t>1- Aos rendimentos brutos referidos no artigo 8.º deduzem-se, relativamente a cada prédio ou parte de prédio, todos os gastos efetivamente suportados e pagos pelo sujeito passivo para obter ou garantir tais rendimentos, incluindo os seguros de renda, </a:t>
            </a:r>
            <a:r>
              <a:rPr lang="pt-PT" b="1" dirty="0"/>
              <a:t>com exceção dos gastos de natureza financeira</a:t>
            </a:r>
            <a:r>
              <a:rPr lang="pt-PT" dirty="0"/>
              <a:t>, dos relativos a depreciações e dos relativos a mobiliário, eletrodomésticos e artigos de conforto ou decoração, bem como do adicional ao imposto municipal sobre </a:t>
            </a:r>
            <a:r>
              <a:rPr lang="pt-PT" dirty="0" err="1"/>
              <a:t>imóvei</a:t>
            </a:r>
            <a:r>
              <a:rPr lang="pt-PT" dirty="0"/>
              <a:t>.</a:t>
            </a:r>
          </a:p>
        </p:txBody>
      </p:sp>
    </p:spTree>
    <p:extLst>
      <p:ext uri="{BB962C8B-B14F-4D97-AF65-F5344CB8AC3E}">
        <p14:creationId xmlns:p14="http://schemas.microsoft.com/office/powerpoint/2010/main" val="330474640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2B4C12-D2E8-7132-1E53-F9612756DCF3}"/>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10C260DA-4D6F-B8E5-1A05-9E45CB4D9A8D}"/>
              </a:ext>
            </a:extLst>
          </p:cNvPr>
          <p:cNvSpPr>
            <a:spLocks noGrp="1"/>
          </p:cNvSpPr>
          <p:nvPr>
            <p:ph type="title"/>
          </p:nvPr>
        </p:nvSpPr>
        <p:spPr/>
        <p:txBody>
          <a:bodyPr>
            <a:noAutofit/>
          </a:bodyPr>
          <a:lstStyle/>
          <a:p>
            <a:pPr algn="ctr"/>
            <a:r>
              <a:rPr lang="pt-PT" sz="3200" dirty="0"/>
              <a:t>Questão 27: como é tratada a comissão paga a imobiliária no arrendamento: é dedutível na totalidade no ano em que é incorrida ou pode ser imputada a vários anos?</a:t>
            </a:r>
          </a:p>
        </p:txBody>
      </p:sp>
      <p:sp>
        <p:nvSpPr>
          <p:cNvPr id="3" name="Marcador de Posição de Conteúdo 2">
            <a:extLst>
              <a:ext uri="{FF2B5EF4-FFF2-40B4-BE49-F238E27FC236}">
                <a16:creationId xmlns:a16="http://schemas.microsoft.com/office/drawing/2014/main" id="{991DFDF8-A6F6-F0FA-6C6C-A868378F4858}"/>
              </a:ext>
            </a:extLst>
          </p:cNvPr>
          <p:cNvSpPr>
            <a:spLocks noGrp="1"/>
          </p:cNvSpPr>
          <p:nvPr>
            <p:ph idx="1"/>
          </p:nvPr>
        </p:nvSpPr>
        <p:spPr/>
        <p:txBody>
          <a:bodyPr>
            <a:normAutofit lnSpcReduction="10000"/>
          </a:bodyPr>
          <a:lstStyle/>
          <a:p>
            <a:pPr marL="0" indent="0">
              <a:buNone/>
            </a:pPr>
            <a:r>
              <a:rPr lang="pt-PT" dirty="0"/>
              <a:t>Informação vinculativa – processo n.º 615/2016, com despacho concordante da Diretora de Serviços do IRS, de 2016-11-18 </a:t>
            </a:r>
          </a:p>
          <a:p>
            <a:pPr marL="0" indent="0">
              <a:buNone/>
            </a:pPr>
            <a:r>
              <a:rPr lang="pt-PT" dirty="0"/>
              <a:t>Tratando-se de rendimentos prediais enquadrados na Categoria F, o artigo 41.º, números 1 e 8, do Código do IRS, estabelece que a tais rendimentos brutos se deduzem, desde que documentalmente comprovados, e relativamente a cada prédio ou parte de prédio, todos os gastos efetivamente suportados e pagos pelo sujeito passivo para obter ou garantir tais rendimentos, com exceção dos gastos de natureza financeira, dos relativos a depreciações e dos relativos a mobiliário, eletrodomésticos e artigos de conforto ou decoração, bem como do adicional ao imposto municipal sobre imóveis. </a:t>
            </a:r>
          </a:p>
        </p:txBody>
      </p:sp>
    </p:spTree>
    <p:extLst>
      <p:ext uri="{BB962C8B-B14F-4D97-AF65-F5344CB8AC3E}">
        <p14:creationId xmlns:p14="http://schemas.microsoft.com/office/powerpoint/2010/main" val="400542810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0CF02E-1182-4D81-4C01-1670E711645F}"/>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DFF8A9C5-C93E-237E-E632-8D836B8B1742}"/>
              </a:ext>
            </a:extLst>
          </p:cNvPr>
          <p:cNvSpPr>
            <a:spLocks noGrp="1"/>
          </p:cNvSpPr>
          <p:nvPr>
            <p:ph type="title"/>
          </p:nvPr>
        </p:nvSpPr>
        <p:spPr/>
        <p:txBody>
          <a:bodyPr>
            <a:noAutofit/>
          </a:bodyPr>
          <a:lstStyle/>
          <a:p>
            <a:pPr algn="ctr"/>
            <a:r>
              <a:rPr lang="pt-PT" sz="3200" dirty="0"/>
              <a:t>Questão 27: como é tratada a comissão paga a imobiliária no arrendamento: é dedutível na totalidade no ano em que é incorrida ou pode ser imputada a vários anos?</a:t>
            </a:r>
          </a:p>
        </p:txBody>
      </p:sp>
      <p:sp>
        <p:nvSpPr>
          <p:cNvPr id="3" name="Marcador de Posição de Conteúdo 2">
            <a:extLst>
              <a:ext uri="{FF2B5EF4-FFF2-40B4-BE49-F238E27FC236}">
                <a16:creationId xmlns:a16="http://schemas.microsoft.com/office/drawing/2014/main" id="{DBDA6162-894A-6C5F-6FB2-142AFA236797}"/>
              </a:ext>
            </a:extLst>
          </p:cNvPr>
          <p:cNvSpPr>
            <a:spLocks noGrp="1"/>
          </p:cNvSpPr>
          <p:nvPr>
            <p:ph idx="1"/>
          </p:nvPr>
        </p:nvSpPr>
        <p:spPr/>
        <p:txBody>
          <a:bodyPr>
            <a:normAutofit/>
          </a:bodyPr>
          <a:lstStyle/>
          <a:p>
            <a:pPr marL="0" indent="0">
              <a:buNone/>
            </a:pPr>
            <a:r>
              <a:rPr lang="pt-PT" dirty="0"/>
              <a:t>Para que as despesas com intermediação e gestão imobiliária sejam dedutíveis é necessário (i) demonstrar a conexão entre o montante pago ao mediador imobiliário e as operações de arrendamento e gestão do imóvel gerador de rendimentos prediais e (</a:t>
            </a:r>
            <a:r>
              <a:rPr lang="pt-PT" dirty="0" err="1"/>
              <a:t>ii</a:t>
            </a:r>
            <a:r>
              <a:rPr lang="pt-PT" dirty="0"/>
              <a:t>) que a intervenção do mediador se encontre devidamente documentada nos termos do regime jurídico da atividade de mediação imobiliária,</a:t>
            </a:r>
          </a:p>
        </p:txBody>
      </p:sp>
    </p:spTree>
    <p:extLst>
      <p:ext uri="{BB962C8B-B14F-4D97-AF65-F5344CB8AC3E}">
        <p14:creationId xmlns:p14="http://schemas.microsoft.com/office/powerpoint/2010/main" val="427988052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1748207-B4C1-73FD-5FD5-4E900C5FFC14}"/>
              </a:ext>
            </a:extLst>
          </p:cNvPr>
          <p:cNvSpPr>
            <a:spLocks noGrp="1"/>
          </p:cNvSpPr>
          <p:nvPr>
            <p:ph type="title"/>
          </p:nvPr>
        </p:nvSpPr>
        <p:spPr/>
        <p:txBody>
          <a:bodyPr>
            <a:normAutofit fontScale="90000"/>
          </a:bodyPr>
          <a:lstStyle/>
          <a:p>
            <a:pPr algn="ctr"/>
            <a:r>
              <a:rPr lang="pt-PT" dirty="0"/>
              <a:t>Questão 28: quais são as obrigações declarativas específicas do senhorio junto da AT ?</a:t>
            </a:r>
          </a:p>
        </p:txBody>
      </p:sp>
      <p:sp>
        <p:nvSpPr>
          <p:cNvPr id="3" name="Marcador de Posição de Conteúdo 2">
            <a:extLst>
              <a:ext uri="{FF2B5EF4-FFF2-40B4-BE49-F238E27FC236}">
                <a16:creationId xmlns:a16="http://schemas.microsoft.com/office/drawing/2014/main" id="{147A8FE7-0F5A-41B4-0E62-1D2D4BDCEAC3}"/>
              </a:ext>
            </a:extLst>
          </p:cNvPr>
          <p:cNvSpPr>
            <a:spLocks noGrp="1"/>
          </p:cNvSpPr>
          <p:nvPr>
            <p:ph idx="1"/>
          </p:nvPr>
        </p:nvSpPr>
        <p:spPr/>
        <p:txBody>
          <a:bodyPr>
            <a:normAutofit fontScale="92500"/>
          </a:bodyPr>
          <a:lstStyle/>
          <a:p>
            <a:pPr marL="514350" indent="-514350">
              <a:buFont typeface="+mj-lt"/>
              <a:buAutoNum type="arabicPeriod"/>
            </a:pPr>
            <a:r>
              <a:rPr lang="pt-PT" dirty="0"/>
              <a:t>Declarar o contrato nas através do preenchimento da declaração Modelo 2 no Portal das Finanças, até ao fim do mês seguinte da data do início do arrendamento.</a:t>
            </a:r>
          </a:p>
          <a:p>
            <a:pPr marL="514350" indent="-514350">
              <a:buFont typeface="+mj-lt"/>
              <a:buAutoNum type="arabicPeriod"/>
            </a:pPr>
            <a:r>
              <a:rPr lang="pt-PT" dirty="0"/>
              <a:t>Pagar o Imposto de Selo</a:t>
            </a:r>
          </a:p>
          <a:p>
            <a:pPr marL="514350" indent="-514350">
              <a:buFont typeface="+mj-lt"/>
              <a:buAutoNum type="arabicPeriod"/>
            </a:pPr>
            <a:r>
              <a:rPr lang="pt-PT" dirty="0"/>
              <a:t>Emitir recibos de renda eletrónicos no portal da AT</a:t>
            </a:r>
          </a:p>
          <a:p>
            <a:pPr marL="514350" indent="-514350">
              <a:buFont typeface="+mj-lt"/>
              <a:buAutoNum type="arabicPeriod"/>
            </a:pPr>
            <a:r>
              <a:rPr lang="pt-PT" dirty="0"/>
              <a:t>Entregar declaração anual de rendas</a:t>
            </a:r>
          </a:p>
          <a:p>
            <a:pPr marL="514350" indent="-514350">
              <a:buFont typeface="+mj-lt"/>
              <a:buAutoNum type="arabicPeriod"/>
            </a:pPr>
            <a:r>
              <a:rPr lang="pt-PT" dirty="0"/>
              <a:t>Efetuar a participação das rendas para o cálculo do IMI (vai possibilitar aos senhorios que recebem rendas reduzidas, não pagarem IMI de acordo com o valor patrimonial dos imóveis, mas sim, de acordo com o valor das rendas efetivamente recebidas).</a:t>
            </a:r>
          </a:p>
        </p:txBody>
      </p:sp>
    </p:spTree>
    <p:extLst>
      <p:ext uri="{BB962C8B-B14F-4D97-AF65-F5344CB8AC3E}">
        <p14:creationId xmlns:p14="http://schemas.microsoft.com/office/powerpoint/2010/main" val="94427984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F8E21E-5477-D54B-3903-A6A0C47A519D}"/>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FAEE2CFF-1537-4770-6EE3-B8B27FE96802}"/>
              </a:ext>
            </a:extLst>
          </p:cNvPr>
          <p:cNvSpPr>
            <a:spLocks noGrp="1"/>
          </p:cNvSpPr>
          <p:nvPr>
            <p:ph type="title"/>
          </p:nvPr>
        </p:nvSpPr>
        <p:spPr>
          <a:xfrm>
            <a:off x="838200" y="313754"/>
            <a:ext cx="10515600" cy="1325563"/>
          </a:xfrm>
        </p:spPr>
        <p:txBody>
          <a:bodyPr>
            <a:noAutofit/>
          </a:bodyPr>
          <a:lstStyle/>
          <a:p>
            <a:pPr algn="ctr"/>
            <a:r>
              <a:rPr lang="pt-PT" sz="3600" dirty="0"/>
              <a:t>Questão 29: que consequências fiscais existem por não comunicar o contrato de arrendamento no Portal das Finanças dentro do prazo?</a:t>
            </a:r>
          </a:p>
        </p:txBody>
      </p:sp>
      <p:sp>
        <p:nvSpPr>
          <p:cNvPr id="3" name="Marcador de Posição de Conteúdo 2">
            <a:extLst>
              <a:ext uri="{FF2B5EF4-FFF2-40B4-BE49-F238E27FC236}">
                <a16:creationId xmlns:a16="http://schemas.microsoft.com/office/drawing/2014/main" id="{3B926770-B82F-7D7F-F2A8-368FD1CB5314}"/>
              </a:ext>
            </a:extLst>
          </p:cNvPr>
          <p:cNvSpPr>
            <a:spLocks noGrp="1"/>
          </p:cNvSpPr>
          <p:nvPr>
            <p:ph idx="1"/>
          </p:nvPr>
        </p:nvSpPr>
        <p:spPr/>
        <p:txBody>
          <a:bodyPr/>
          <a:lstStyle/>
          <a:p>
            <a:pPr marL="0" indent="0">
              <a:buNone/>
            </a:pPr>
            <a:r>
              <a:rPr lang="pt-PT" dirty="0"/>
              <a:t>Artigo 117.º do RGIT</a:t>
            </a:r>
          </a:p>
          <a:p>
            <a:pPr marL="0" indent="0">
              <a:buNone/>
            </a:pPr>
            <a:r>
              <a:rPr lang="pt-PT" dirty="0"/>
              <a:t>Não comunicar o contrato de arrendamento constitui contraordenação fiscal sujeita a coima entre 150€ e 3.750€ e impossibilidade de dedução no IRS para o inquilino (perda de benefícios fiscais)</a:t>
            </a:r>
          </a:p>
          <a:p>
            <a:pPr marL="0" indent="0">
              <a:buNone/>
            </a:pPr>
            <a:r>
              <a:rPr lang="pt-PT" dirty="0"/>
              <a:t>Desde agosto de 2024 que o inquilino pode comunicar o contrato às Finanças através do e-Balcão</a:t>
            </a:r>
          </a:p>
        </p:txBody>
      </p:sp>
    </p:spTree>
    <p:extLst>
      <p:ext uri="{BB962C8B-B14F-4D97-AF65-F5344CB8AC3E}">
        <p14:creationId xmlns:p14="http://schemas.microsoft.com/office/powerpoint/2010/main" val="128250734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197097-20B0-3254-6D2A-E2DDC058851E}"/>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03DD901A-4812-F0D7-E35A-26CE0652F8A3}"/>
              </a:ext>
            </a:extLst>
          </p:cNvPr>
          <p:cNvSpPr>
            <a:spLocks noGrp="1"/>
          </p:cNvSpPr>
          <p:nvPr>
            <p:ph type="title"/>
          </p:nvPr>
        </p:nvSpPr>
        <p:spPr>
          <a:xfrm>
            <a:off x="838200" y="118545"/>
            <a:ext cx="10515600" cy="1325563"/>
          </a:xfrm>
        </p:spPr>
        <p:txBody>
          <a:bodyPr>
            <a:noAutofit/>
          </a:bodyPr>
          <a:lstStyle/>
          <a:p>
            <a:pPr algn="ctr"/>
            <a:r>
              <a:rPr lang="pt-PT" sz="3200" dirty="0"/>
              <a:t>Questão 30: em que situações o senhorio está dispensado de emitir recibos eletrónicos e que alternativas existem (recibos em papel, etc.)?</a:t>
            </a:r>
          </a:p>
        </p:txBody>
      </p:sp>
      <p:sp>
        <p:nvSpPr>
          <p:cNvPr id="3" name="Marcador de Posição de Conteúdo 2">
            <a:extLst>
              <a:ext uri="{FF2B5EF4-FFF2-40B4-BE49-F238E27FC236}">
                <a16:creationId xmlns:a16="http://schemas.microsoft.com/office/drawing/2014/main" id="{1E6D04C9-A6FF-763D-772B-3AA8FB25ABC6}"/>
              </a:ext>
            </a:extLst>
          </p:cNvPr>
          <p:cNvSpPr>
            <a:spLocks noGrp="1"/>
          </p:cNvSpPr>
          <p:nvPr>
            <p:ph idx="1"/>
          </p:nvPr>
        </p:nvSpPr>
        <p:spPr>
          <a:xfrm>
            <a:off x="534256" y="1649591"/>
            <a:ext cx="11486507" cy="5743668"/>
          </a:xfrm>
        </p:spPr>
        <p:txBody>
          <a:bodyPr>
            <a:normAutofit fontScale="85000" lnSpcReduction="20000"/>
          </a:bodyPr>
          <a:lstStyle/>
          <a:p>
            <a:pPr marL="0" indent="0">
              <a:buNone/>
            </a:pPr>
            <a:r>
              <a:rPr lang="pt-PT" dirty="0"/>
              <a:t>Estão dispensados do dever de comunicar os contratos e emitir recibos eletrónicos os senhorios que, cumulativamente:</a:t>
            </a:r>
          </a:p>
          <a:p>
            <a:r>
              <a:rPr lang="pt-PT" dirty="0"/>
              <a:t>Não possuam ou não tenham obrigação de possuir correio eletrónico;</a:t>
            </a:r>
          </a:p>
          <a:p>
            <a:r>
              <a:rPr lang="pt-PT" dirty="0"/>
              <a:t>Não tenham registo de rendimentos prediais superiores a duas vezes o IAS (1 018,52 € em 2024) no ano anterior.</a:t>
            </a:r>
          </a:p>
          <a:p>
            <a:pPr marL="0" indent="0">
              <a:buNone/>
            </a:pPr>
            <a:r>
              <a:rPr lang="pt-PT" dirty="0"/>
              <a:t>Estão dispensados do dever de comunicar os contratos e emitir recibos eletrónicos os senhorios que, cumulativamente:</a:t>
            </a:r>
          </a:p>
          <a:p>
            <a:pPr marL="0" indent="0">
              <a:buNone/>
            </a:pPr>
            <a:r>
              <a:rPr lang="pt-PT" dirty="0"/>
              <a:t>a 31 de dezembro do ano anterior àquele a que respeitam os rendimentos tenham 65 anos de idade ou mais;</a:t>
            </a:r>
          </a:p>
          <a:p>
            <a:pPr marL="0" indent="0">
              <a:buNone/>
            </a:pPr>
            <a:r>
              <a:rPr lang="pt-PT" dirty="0"/>
              <a:t>Rendas de contratos que estejam abrangidos pelo Regime de Arrendamento Rural.</a:t>
            </a:r>
          </a:p>
          <a:p>
            <a:pPr marL="0" indent="0">
              <a:buNone/>
            </a:pPr>
            <a:r>
              <a:rPr lang="pt-PT" dirty="0"/>
              <a:t>Estes dois últimos casos podem cumprir a sua obrigação através da apresentação da declaração modelo 44 em papel, junto de qualquer serviço de finanças ou através do Portal das Finanças. </a:t>
            </a:r>
          </a:p>
          <a:p>
            <a:pPr marL="0" indent="0">
              <a:buNone/>
            </a:pPr>
            <a:r>
              <a:rPr lang="pt-PT" dirty="0"/>
              <a:t>Na declaração, devem constar os valores das rendas dos inquilinos até ao final de janeiro de cada ano, relativamente aos rendimentos do ano anterior.</a:t>
            </a:r>
          </a:p>
          <a:p>
            <a:pPr marL="0" indent="0">
              <a:buNone/>
            </a:pPr>
            <a:endParaRPr lang="pt-PT" dirty="0"/>
          </a:p>
          <a:p>
            <a:pPr marL="0" indent="0">
              <a:buNone/>
            </a:pPr>
            <a:r>
              <a:rPr lang="pt-PT" dirty="0"/>
              <a:t> </a:t>
            </a:r>
          </a:p>
        </p:txBody>
      </p:sp>
    </p:spTree>
    <p:extLst>
      <p:ext uri="{BB962C8B-B14F-4D97-AF65-F5344CB8AC3E}">
        <p14:creationId xmlns:p14="http://schemas.microsoft.com/office/powerpoint/2010/main" val="258815824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787DCD-0F35-5CE9-C37D-7031F24BBABE}"/>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7BB128E3-8F6C-F945-E380-E068641DD96C}"/>
              </a:ext>
            </a:extLst>
          </p:cNvPr>
          <p:cNvSpPr>
            <a:spLocks noGrp="1"/>
          </p:cNvSpPr>
          <p:nvPr>
            <p:ph type="title"/>
          </p:nvPr>
        </p:nvSpPr>
        <p:spPr>
          <a:xfrm>
            <a:off x="838200" y="428143"/>
            <a:ext cx="10515600" cy="1325563"/>
          </a:xfrm>
        </p:spPr>
        <p:txBody>
          <a:bodyPr>
            <a:noAutofit/>
          </a:bodyPr>
          <a:lstStyle/>
          <a:p>
            <a:pPr algn="ctr"/>
            <a:r>
              <a:rPr lang="pt-PT" sz="3200" dirty="0"/>
              <a:t>Questão 31: o que acontece fiscalmente quando há alteração ao contrato (valor da renda, duração, partes)? É necessário comunicar tudo à AT?</a:t>
            </a:r>
          </a:p>
        </p:txBody>
      </p:sp>
      <p:sp>
        <p:nvSpPr>
          <p:cNvPr id="3" name="Marcador de Posição de Conteúdo 2">
            <a:extLst>
              <a:ext uri="{FF2B5EF4-FFF2-40B4-BE49-F238E27FC236}">
                <a16:creationId xmlns:a16="http://schemas.microsoft.com/office/drawing/2014/main" id="{D6C845A2-DAA4-608D-817E-740328B72ED9}"/>
              </a:ext>
            </a:extLst>
          </p:cNvPr>
          <p:cNvSpPr>
            <a:spLocks noGrp="1"/>
          </p:cNvSpPr>
          <p:nvPr>
            <p:ph idx="1"/>
          </p:nvPr>
        </p:nvSpPr>
        <p:spPr>
          <a:xfrm>
            <a:off x="838200" y="2163337"/>
            <a:ext cx="10515600" cy="4013626"/>
          </a:xfrm>
        </p:spPr>
        <p:txBody>
          <a:bodyPr/>
          <a:lstStyle/>
          <a:p>
            <a:pPr marL="0" indent="0">
              <a:buNone/>
            </a:pPr>
            <a:r>
              <a:rPr lang="pt-PT" dirty="0"/>
              <a:t>Sim, qualquer alteração (valor da renda, duração, partes) num contrato de arrendamento deve ser obrigatoriamente comunicada através do Portal das Finanças, até ao final do mês seguinte à alteração.</a:t>
            </a:r>
          </a:p>
          <a:p>
            <a:pPr marL="0" indent="0">
              <a:buNone/>
            </a:pPr>
            <a:r>
              <a:rPr lang="pt-PT" dirty="0"/>
              <a:t>A alteração do valor da renda implica o pagamento de 10% de Imposto do Selo sobre o aumento, se este exceder os 10€.</a:t>
            </a:r>
          </a:p>
        </p:txBody>
      </p:sp>
    </p:spTree>
    <p:extLst>
      <p:ext uri="{BB962C8B-B14F-4D97-AF65-F5344CB8AC3E}">
        <p14:creationId xmlns:p14="http://schemas.microsoft.com/office/powerpoint/2010/main" val="265723126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2B0B3D-F450-DCA3-25E0-2E81C0866173}"/>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E053E150-0263-8152-55FB-8E66B48B70B1}"/>
              </a:ext>
            </a:extLst>
          </p:cNvPr>
          <p:cNvSpPr>
            <a:spLocks noGrp="1"/>
          </p:cNvSpPr>
          <p:nvPr>
            <p:ph type="title"/>
          </p:nvPr>
        </p:nvSpPr>
        <p:spPr>
          <a:xfrm>
            <a:off x="838200" y="428143"/>
            <a:ext cx="10515600" cy="1325563"/>
          </a:xfrm>
        </p:spPr>
        <p:txBody>
          <a:bodyPr>
            <a:noAutofit/>
          </a:bodyPr>
          <a:lstStyle/>
          <a:p>
            <a:pPr algn="ctr"/>
            <a:r>
              <a:rPr lang="pt-PT" sz="3200" dirty="0"/>
              <a:t>Questão 32: como se tratam os adiantamentos os depósitos caução em termos fiscais?</a:t>
            </a:r>
          </a:p>
        </p:txBody>
      </p:sp>
      <p:sp>
        <p:nvSpPr>
          <p:cNvPr id="3" name="Marcador de Posição de Conteúdo 2">
            <a:extLst>
              <a:ext uri="{FF2B5EF4-FFF2-40B4-BE49-F238E27FC236}">
                <a16:creationId xmlns:a16="http://schemas.microsoft.com/office/drawing/2014/main" id="{08D3CCC7-3F96-EE76-8B26-CEF52AE2A55C}"/>
              </a:ext>
            </a:extLst>
          </p:cNvPr>
          <p:cNvSpPr>
            <a:spLocks noGrp="1"/>
          </p:cNvSpPr>
          <p:nvPr>
            <p:ph idx="1"/>
          </p:nvPr>
        </p:nvSpPr>
        <p:spPr>
          <a:xfrm>
            <a:off x="838200" y="2062975"/>
            <a:ext cx="10515600" cy="4113987"/>
          </a:xfrm>
        </p:spPr>
        <p:txBody>
          <a:bodyPr/>
          <a:lstStyle/>
          <a:p>
            <a:pPr marL="0" indent="0">
              <a:buNone/>
            </a:pPr>
            <a:r>
              <a:rPr lang="pt-PT" dirty="0"/>
              <a:t>Ver resposta à questão 11</a:t>
            </a:r>
          </a:p>
          <a:p>
            <a:pPr marL="0" indent="0">
              <a:buNone/>
            </a:pPr>
            <a:endParaRPr lang="pt-PT" dirty="0"/>
          </a:p>
          <a:p>
            <a:pPr marL="0" indent="0">
              <a:buNone/>
            </a:pPr>
            <a:r>
              <a:rPr lang="pt-PT" dirty="0"/>
              <a:t>Ofício Circulado n.º 20 256, de 7 de junho de 2023: é de considerar a caução como renda para efeitos de IRS, no ano do seu recebimento</a:t>
            </a:r>
          </a:p>
          <a:p>
            <a:pPr marL="0" indent="0">
              <a:buNone/>
            </a:pPr>
            <a:r>
              <a:rPr lang="pt-PT" dirty="0"/>
              <a:t>O CAAD decidiu que a caução de rendas está isenta de IRS (Decisão de 30.10.2023 - Processo n.º 85/2023-T)</a:t>
            </a:r>
          </a:p>
          <a:p>
            <a:pPr marL="0" indent="0">
              <a:buNone/>
            </a:pPr>
            <a:endParaRPr lang="pt-PT" dirty="0"/>
          </a:p>
        </p:txBody>
      </p:sp>
    </p:spTree>
    <p:extLst>
      <p:ext uri="{BB962C8B-B14F-4D97-AF65-F5344CB8AC3E}">
        <p14:creationId xmlns:p14="http://schemas.microsoft.com/office/powerpoint/2010/main" val="32627393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A602E54-ABEA-C61B-E81E-3CA6A91C79DF}"/>
              </a:ext>
            </a:extLst>
          </p:cNvPr>
          <p:cNvSpPr>
            <a:spLocks noGrp="1"/>
          </p:cNvSpPr>
          <p:nvPr>
            <p:ph type="title"/>
          </p:nvPr>
        </p:nvSpPr>
        <p:spPr>
          <a:xfrm>
            <a:off x="838200" y="365125"/>
            <a:ext cx="10515600" cy="1196547"/>
          </a:xfrm>
        </p:spPr>
        <p:txBody>
          <a:bodyPr>
            <a:normAutofit fontScale="90000"/>
          </a:bodyPr>
          <a:lstStyle/>
          <a:p>
            <a:pPr algn="ctr"/>
            <a:r>
              <a:rPr lang="pt-PT" dirty="0"/>
              <a:t>Questão 1: Tributação autónoma 10 % rendimentos prediais – condições de acesso?</a:t>
            </a:r>
          </a:p>
        </p:txBody>
      </p:sp>
      <p:sp>
        <p:nvSpPr>
          <p:cNvPr id="3" name="Marcador de Posição de Conteúdo 2">
            <a:extLst>
              <a:ext uri="{FF2B5EF4-FFF2-40B4-BE49-F238E27FC236}">
                <a16:creationId xmlns:a16="http://schemas.microsoft.com/office/drawing/2014/main" id="{8D461DA3-763B-8164-9221-601F6A49F0E7}"/>
              </a:ext>
            </a:extLst>
          </p:cNvPr>
          <p:cNvSpPr>
            <a:spLocks noGrp="1"/>
          </p:cNvSpPr>
          <p:nvPr>
            <p:ph idx="1"/>
          </p:nvPr>
        </p:nvSpPr>
        <p:spPr>
          <a:xfrm>
            <a:off x="452063" y="1641988"/>
            <a:ext cx="11476233" cy="4850888"/>
          </a:xfrm>
        </p:spPr>
        <p:txBody>
          <a:bodyPr>
            <a:normAutofit fontScale="92500" lnSpcReduction="20000"/>
          </a:bodyPr>
          <a:lstStyle/>
          <a:p>
            <a:pPr marL="0" indent="0">
              <a:buNone/>
            </a:pPr>
            <a:r>
              <a:rPr lang="pt-PT" sz="3600" dirty="0"/>
              <a:t>Proposta de Lei n.º 47/XVII/1.ª, de 28 de novembro de 2025 - entrada no Parlamento em 2 de dezembro de 2025 com pedido de apreciação urgente</a:t>
            </a:r>
          </a:p>
          <a:p>
            <a:pPr marL="0" indent="0">
              <a:buNone/>
            </a:pPr>
            <a:r>
              <a:rPr lang="pt-PT" sz="3600" dirty="0"/>
              <a:t>Autoriza o Governo a aprovar um conjunto de incentivos fiscais para promoção da habitação e do arrendamento, Altera o Código do IVA, o Código do IRS, o Código do IMT e o Estatuto dos Benefícios Fiscais</a:t>
            </a:r>
          </a:p>
          <a:p>
            <a:pPr marL="0" indent="0">
              <a:buNone/>
            </a:pPr>
            <a:r>
              <a:rPr lang="pt-PT" sz="3600" dirty="0"/>
              <a:t>Cria o regime dos Contratos de Investimento para Arrendamento (CIA), o regime de restituição parcial de IVA em empreitadas de construção para habitação própria e permanente e o Regime Simplificado de Arrendamento Acessível (RSAA).</a:t>
            </a:r>
          </a:p>
        </p:txBody>
      </p:sp>
    </p:spTree>
    <p:extLst>
      <p:ext uri="{BB962C8B-B14F-4D97-AF65-F5344CB8AC3E}">
        <p14:creationId xmlns:p14="http://schemas.microsoft.com/office/powerpoint/2010/main" val="355425806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F9BDBB-88E0-B505-96DA-4F234D092A0A}"/>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36F99674-AED7-CF99-6A5E-42C3A11A1814}"/>
              </a:ext>
            </a:extLst>
          </p:cNvPr>
          <p:cNvSpPr>
            <a:spLocks noGrp="1"/>
          </p:cNvSpPr>
          <p:nvPr>
            <p:ph type="title"/>
          </p:nvPr>
        </p:nvSpPr>
        <p:spPr>
          <a:xfrm>
            <a:off x="838200" y="428143"/>
            <a:ext cx="10515600" cy="1325563"/>
          </a:xfrm>
        </p:spPr>
        <p:txBody>
          <a:bodyPr>
            <a:noAutofit/>
          </a:bodyPr>
          <a:lstStyle/>
          <a:p>
            <a:pPr algn="ctr"/>
            <a:r>
              <a:rPr lang="pt-PT" sz="3200" dirty="0"/>
              <a:t>Questão 33: como se tratam fiscalmente as rendas em atraso: só se tributam quando são recebidas ou mesmo que nunca venham a ser pagas?</a:t>
            </a:r>
          </a:p>
        </p:txBody>
      </p:sp>
      <p:sp>
        <p:nvSpPr>
          <p:cNvPr id="3" name="Marcador de Posição de Conteúdo 2">
            <a:extLst>
              <a:ext uri="{FF2B5EF4-FFF2-40B4-BE49-F238E27FC236}">
                <a16:creationId xmlns:a16="http://schemas.microsoft.com/office/drawing/2014/main" id="{A3A3D230-C6E8-8206-9B27-B1D9622D9C1E}"/>
              </a:ext>
            </a:extLst>
          </p:cNvPr>
          <p:cNvSpPr>
            <a:spLocks noGrp="1"/>
          </p:cNvSpPr>
          <p:nvPr>
            <p:ph idx="1"/>
          </p:nvPr>
        </p:nvSpPr>
        <p:spPr/>
        <p:txBody>
          <a:bodyPr/>
          <a:lstStyle/>
          <a:p>
            <a:pPr marL="0" indent="0">
              <a:buNone/>
            </a:pPr>
            <a:r>
              <a:rPr lang="pt-PT" dirty="0"/>
              <a:t>Senhorios com rendas em atraso devem declarar no IRS apenas o valor que receberam</a:t>
            </a:r>
          </a:p>
          <a:p>
            <a:pPr marL="0" indent="0">
              <a:buNone/>
            </a:pPr>
            <a:r>
              <a:rPr lang="pt-PT" dirty="0"/>
              <a:t>Só se tributam rendas recebidas </a:t>
            </a:r>
          </a:p>
          <a:p>
            <a:pPr marL="0" indent="0">
              <a:buNone/>
            </a:pPr>
            <a:r>
              <a:rPr lang="pt-PT" dirty="0"/>
              <a:t>Não se tributam rendas que nunca venham a ser pagas</a:t>
            </a:r>
          </a:p>
          <a:p>
            <a:pPr marL="0" indent="0">
              <a:buNone/>
            </a:pPr>
            <a:r>
              <a:rPr lang="pt-PT" dirty="0"/>
              <a:t>Por regra os recibos de renda só serão emitidos com o respetivo pagamento. Se forem emitidos recibos de rendas não pagas os mesmos devem ser anulados no portal das finanças</a:t>
            </a:r>
          </a:p>
        </p:txBody>
      </p:sp>
    </p:spTree>
    <p:extLst>
      <p:ext uri="{BB962C8B-B14F-4D97-AF65-F5344CB8AC3E}">
        <p14:creationId xmlns:p14="http://schemas.microsoft.com/office/powerpoint/2010/main" val="343267958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5F8276-2577-94F9-83C2-FE2FA511C707}"/>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B28D699E-E051-AA21-AB2A-F510C9916F50}"/>
              </a:ext>
            </a:extLst>
          </p:cNvPr>
          <p:cNvSpPr>
            <a:spLocks noGrp="1"/>
          </p:cNvSpPr>
          <p:nvPr>
            <p:ph type="title"/>
          </p:nvPr>
        </p:nvSpPr>
        <p:spPr>
          <a:xfrm>
            <a:off x="838200" y="428143"/>
            <a:ext cx="10515600" cy="1325563"/>
          </a:xfrm>
        </p:spPr>
        <p:txBody>
          <a:bodyPr>
            <a:noAutofit/>
          </a:bodyPr>
          <a:lstStyle/>
          <a:p>
            <a:pPr algn="ctr"/>
            <a:r>
              <a:rPr lang="pt-PT" sz="3200" dirty="0"/>
              <a:t>Questão 34: e quando há perdão parcial ou total de rendas (por acordo entre as partes)? Há implicações fiscais para o senhorio?</a:t>
            </a:r>
          </a:p>
        </p:txBody>
      </p:sp>
      <p:sp>
        <p:nvSpPr>
          <p:cNvPr id="3" name="Marcador de Posição de Conteúdo 2">
            <a:extLst>
              <a:ext uri="{FF2B5EF4-FFF2-40B4-BE49-F238E27FC236}">
                <a16:creationId xmlns:a16="http://schemas.microsoft.com/office/drawing/2014/main" id="{DEBB7CA0-E626-5EDC-7440-C04B8C2D60AD}"/>
              </a:ext>
            </a:extLst>
          </p:cNvPr>
          <p:cNvSpPr>
            <a:spLocks noGrp="1"/>
          </p:cNvSpPr>
          <p:nvPr>
            <p:ph idx="1"/>
          </p:nvPr>
        </p:nvSpPr>
        <p:spPr/>
        <p:txBody>
          <a:bodyPr/>
          <a:lstStyle/>
          <a:p>
            <a:pPr marL="0" indent="0">
              <a:buNone/>
            </a:pPr>
            <a:r>
              <a:rPr lang="pt-PT" dirty="0"/>
              <a:t>Nestes casos e dentro do pressuposto que apenas se consideram rendimentos prediais as rendas dos prédios rústicos, urbanos e mistos </a:t>
            </a:r>
            <a:r>
              <a:rPr lang="pt-PT" b="1" u="sng" dirty="0"/>
              <a:t>pagas ou colocadas à disposição dos respetivos titulares</a:t>
            </a:r>
            <a:r>
              <a:rPr lang="pt-PT" dirty="0"/>
              <a:t>, quando estes não optarem pela sua tributação no âmbito da categoria B, o perdão parcial ou total de rendas (por acordo entre as partes) implicará a sua não declaração no anexo F.</a:t>
            </a:r>
          </a:p>
        </p:txBody>
      </p:sp>
    </p:spTree>
    <p:extLst>
      <p:ext uri="{BB962C8B-B14F-4D97-AF65-F5344CB8AC3E}">
        <p14:creationId xmlns:p14="http://schemas.microsoft.com/office/powerpoint/2010/main" val="208705286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6E6ADE-98C2-698F-4A1F-0969C41DA63C}"/>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99C82649-701F-8B70-685C-B8A6FC313C2B}"/>
              </a:ext>
            </a:extLst>
          </p:cNvPr>
          <p:cNvSpPr>
            <a:spLocks noGrp="1"/>
          </p:cNvSpPr>
          <p:nvPr>
            <p:ph type="title"/>
          </p:nvPr>
        </p:nvSpPr>
        <p:spPr>
          <a:xfrm>
            <a:off x="838200" y="274030"/>
            <a:ext cx="10515600" cy="1325563"/>
          </a:xfrm>
        </p:spPr>
        <p:txBody>
          <a:bodyPr>
            <a:noAutofit/>
          </a:bodyPr>
          <a:lstStyle/>
          <a:p>
            <a:pPr algn="ctr"/>
            <a:r>
              <a:rPr lang="pt-PT" sz="3200" dirty="0"/>
              <a:t>Questão 35: em caso de despejo, como se declaram rendas em dívida ou decisões judiciais que fixam indemnizações ao senhorio?</a:t>
            </a:r>
          </a:p>
        </p:txBody>
      </p:sp>
      <p:sp>
        <p:nvSpPr>
          <p:cNvPr id="3" name="Marcador de Posição de Conteúdo 2">
            <a:extLst>
              <a:ext uri="{FF2B5EF4-FFF2-40B4-BE49-F238E27FC236}">
                <a16:creationId xmlns:a16="http://schemas.microsoft.com/office/drawing/2014/main" id="{701C6421-7CF9-DAB1-C8EB-9F210EF74F1C}"/>
              </a:ext>
            </a:extLst>
          </p:cNvPr>
          <p:cNvSpPr>
            <a:spLocks noGrp="1"/>
          </p:cNvSpPr>
          <p:nvPr>
            <p:ph idx="1"/>
          </p:nvPr>
        </p:nvSpPr>
        <p:spPr/>
        <p:txBody>
          <a:bodyPr/>
          <a:lstStyle/>
          <a:p>
            <a:pPr marL="0" indent="0">
              <a:buNone/>
            </a:pPr>
            <a:r>
              <a:rPr lang="pt-PT" dirty="0"/>
              <a:t>As rendas só são rendimento tributável se forem  pagas ou colocadas à disposição dos respetivos titulares (artigo 8.º, n.º 1 CIRS)</a:t>
            </a:r>
          </a:p>
          <a:p>
            <a:pPr marL="0" indent="0">
              <a:buNone/>
            </a:pPr>
            <a:r>
              <a:rPr lang="pt-PT" dirty="0"/>
              <a:t>As indemnizações que visem compensar perdas de rendimentos da categoria F são havidas como rendas (artigo 8.º, n.º 2, alínea g) do CIRS).</a:t>
            </a:r>
          </a:p>
        </p:txBody>
      </p:sp>
    </p:spTree>
    <p:extLst>
      <p:ext uri="{BB962C8B-B14F-4D97-AF65-F5344CB8AC3E}">
        <p14:creationId xmlns:p14="http://schemas.microsoft.com/office/powerpoint/2010/main" val="6889701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CA40F6-7815-7920-B865-2553B3A6DE71}"/>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1F7CF36E-9A0C-A296-22B9-1BF0039CCEC5}"/>
              </a:ext>
            </a:extLst>
          </p:cNvPr>
          <p:cNvSpPr>
            <a:spLocks noGrp="1"/>
          </p:cNvSpPr>
          <p:nvPr>
            <p:ph type="title"/>
          </p:nvPr>
        </p:nvSpPr>
        <p:spPr>
          <a:xfrm>
            <a:off x="838200" y="274030"/>
            <a:ext cx="10515600" cy="1325563"/>
          </a:xfrm>
        </p:spPr>
        <p:txBody>
          <a:bodyPr>
            <a:noAutofit/>
          </a:bodyPr>
          <a:lstStyle/>
          <a:p>
            <a:pPr algn="ctr"/>
            <a:r>
              <a:rPr lang="pt-PT" sz="3200" dirty="0"/>
              <a:t>Questão 36: como se tratam fiscalmente as reduções temporárias de renda (ex.: períodos de crise, renegociações)?</a:t>
            </a:r>
          </a:p>
        </p:txBody>
      </p:sp>
      <p:sp>
        <p:nvSpPr>
          <p:cNvPr id="3" name="Marcador de Posição de Conteúdo 2">
            <a:extLst>
              <a:ext uri="{FF2B5EF4-FFF2-40B4-BE49-F238E27FC236}">
                <a16:creationId xmlns:a16="http://schemas.microsoft.com/office/drawing/2014/main" id="{25C24AFA-635F-C7E1-5980-CDC75A02A888}"/>
              </a:ext>
            </a:extLst>
          </p:cNvPr>
          <p:cNvSpPr>
            <a:spLocks noGrp="1"/>
          </p:cNvSpPr>
          <p:nvPr>
            <p:ph idx="1"/>
          </p:nvPr>
        </p:nvSpPr>
        <p:spPr/>
        <p:txBody>
          <a:bodyPr/>
          <a:lstStyle/>
          <a:p>
            <a:pPr marL="0" indent="0">
              <a:buNone/>
            </a:pPr>
            <a:r>
              <a:rPr lang="pt-PT" dirty="0"/>
              <a:t>Como reduções do rendimento tributável.</a:t>
            </a:r>
          </a:p>
        </p:txBody>
      </p:sp>
    </p:spTree>
    <p:extLst>
      <p:ext uri="{BB962C8B-B14F-4D97-AF65-F5344CB8AC3E}">
        <p14:creationId xmlns:p14="http://schemas.microsoft.com/office/powerpoint/2010/main" val="264730470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A17ED1-E0AB-E088-6043-C1C2582CAC0F}"/>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9FA252E9-7432-F954-8905-ADD08B1F3963}"/>
              </a:ext>
            </a:extLst>
          </p:cNvPr>
          <p:cNvSpPr>
            <a:spLocks noGrp="1"/>
          </p:cNvSpPr>
          <p:nvPr>
            <p:ph type="title"/>
          </p:nvPr>
        </p:nvSpPr>
        <p:spPr>
          <a:xfrm>
            <a:off x="838200" y="274030"/>
            <a:ext cx="10515600" cy="1325563"/>
          </a:xfrm>
        </p:spPr>
        <p:txBody>
          <a:bodyPr>
            <a:noAutofit/>
          </a:bodyPr>
          <a:lstStyle/>
          <a:p>
            <a:pPr algn="ctr"/>
            <a:r>
              <a:rPr lang="pt-PT" sz="3200" dirty="0"/>
              <a:t>Questão 37: como se articula a tributação em IRS das rendas com o IMI/ AIMI pago sobre o imóvel arrendado?</a:t>
            </a:r>
          </a:p>
        </p:txBody>
      </p:sp>
      <p:sp>
        <p:nvSpPr>
          <p:cNvPr id="3" name="Marcador de Posição de Conteúdo 2">
            <a:extLst>
              <a:ext uri="{FF2B5EF4-FFF2-40B4-BE49-F238E27FC236}">
                <a16:creationId xmlns:a16="http://schemas.microsoft.com/office/drawing/2014/main" id="{E28782D9-B9B4-1EE3-3CE8-85DF941E0DDD}"/>
              </a:ext>
            </a:extLst>
          </p:cNvPr>
          <p:cNvSpPr>
            <a:spLocks noGrp="1"/>
          </p:cNvSpPr>
          <p:nvPr>
            <p:ph idx="1"/>
          </p:nvPr>
        </p:nvSpPr>
        <p:spPr/>
        <p:txBody>
          <a:bodyPr/>
          <a:lstStyle/>
          <a:p>
            <a:pPr marL="0" indent="0">
              <a:buNone/>
            </a:pPr>
            <a:r>
              <a:rPr lang="pt-PT" dirty="0"/>
              <a:t>Não se articula. São impostos diferentes: o IRS tributa o rendimento como fluxo. O IMI/AIMI tributa ao VPT, isto é, o valor do ativo em sentido estático. Pode haver reduções de taxa do IMI (ver respostas às questões seguintes)</a:t>
            </a:r>
          </a:p>
        </p:txBody>
      </p:sp>
    </p:spTree>
    <p:extLst>
      <p:ext uri="{BB962C8B-B14F-4D97-AF65-F5344CB8AC3E}">
        <p14:creationId xmlns:p14="http://schemas.microsoft.com/office/powerpoint/2010/main" val="378596563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2CE9BE-4B6A-E80A-FEDB-E580988DF427}"/>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D5EDA833-4177-A5C8-F64E-97AF36ADF078}"/>
              </a:ext>
            </a:extLst>
          </p:cNvPr>
          <p:cNvSpPr>
            <a:spLocks noGrp="1"/>
          </p:cNvSpPr>
          <p:nvPr>
            <p:ph type="title"/>
          </p:nvPr>
        </p:nvSpPr>
        <p:spPr>
          <a:xfrm>
            <a:off x="838200" y="205484"/>
            <a:ext cx="10515600" cy="1394110"/>
          </a:xfrm>
        </p:spPr>
        <p:txBody>
          <a:bodyPr>
            <a:noAutofit/>
          </a:bodyPr>
          <a:lstStyle/>
          <a:p>
            <a:pPr algn="ctr"/>
            <a:r>
              <a:rPr lang="pt-PT" sz="3200" dirty="0"/>
              <a:t>Questão 38: a afetação de um imóvel ao arrendamento habitacional pode influenciar o valor patrimonial tributário (VPT) ou a taxa de IMI aplicável?</a:t>
            </a:r>
          </a:p>
        </p:txBody>
      </p:sp>
      <p:sp>
        <p:nvSpPr>
          <p:cNvPr id="3" name="Marcador de Posição de Conteúdo 2">
            <a:extLst>
              <a:ext uri="{FF2B5EF4-FFF2-40B4-BE49-F238E27FC236}">
                <a16:creationId xmlns:a16="http://schemas.microsoft.com/office/drawing/2014/main" id="{FAFAB626-665C-B082-8BE6-0951F9AF1908}"/>
              </a:ext>
            </a:extLst>
          </p:cNvPr>
          <p:cNvSpPr>
            <a:spLocks noGrp="1"/>
          </p:cNvSpPr>
          <p:nvPr>
            <p:ph idx="1"/>
          </p:nvPr>
        </p:nvSpPr>
        <p:spPr>
          <a:xfrm>
            <a:off x="838199" y="1825625"/>
            <a:ext cx="10859429" cy="4586326"/>
          </a:xfrm>
        </p:spPr>
        <p:txBody>
          <a:bodyPr>
            <a:normAutofit fontScale="92500" lnSpcReduction="20000"/>
          </a:bodyPr>
          <a:lstStyle/>
          <a:p>
            <a:pPr marL="0" indent="0">
              <a:buNone/>
            </a:pPr>
            <a:r>
              <a:rPr lang="pt-PT" dirty="0"/>
              <a:t>Não influencia o VPT, mas pode influenciar a taxa de IMI</a:t>
            </a:r>
          </a:p>
          <a:p>
            <a:pPr marL="0" indent="0">
              <a:buNone/>
            </a:pPr>
            <a:r>
              <a:rPr lang="pt-PT" dirty="0"/>
              <a:t>Artigo 112.º CIMI</a:t>
            </a:r>
          </a:p>
          <a:p>
            <a:pPr marL="0" indent="0">
              <a:buNone/>
            </a:pPr>
            <a:r>
              <a:rPr lang="pt-PT" dirty="0"/>
              <a:t>6 - Os municípios, mediante deliberação da assembleia municipal, podem definir áreas territoriais, correspondentes a freguesias ou zonas delimitadas de freguesias, que sejam </a:t>
            </a:r>
            <a:r>
              <a:rPr lang="pt-PT" dirty="0" err="1"/>
              <a:t>objecto</a:t>
            </a:r>
            <a:r>
              <a:rPr lang="pt-PT" dirty="0"/>
              <a:t> de operações de reabilitação urbana ou combate à desertificação, e majorar ou minorar até 30% a taxa que vigorar para o ano a que respeita o imposto. (anterior n.º5)</a:t>
            </a:r>
          </a:p>
          <a:p>
            <a:pPr marL="0" indent="0">
              <a:buNone/>
            </a:pPr>
            <a:endParaRPr lang="pt-PT" dirty="0"/>
          </a:p>
          <a:p>
            <a:pPr marL="0" indent="0">
              <a:buNone/>
            </a:pPr>
            <a:r>
              <a:rPr lang="pt-PT" dirty="0"/>
              <a:t>7 - Os municípios, mediante deliberação da assembleia municipal, podem definir áreas territoriais correspondentes a freguesias ou zonas delimitadas de freguesias e fixar uma </a:t>
            </a:r>
            <a:r>
              <a:rPr lang="pt-PT" b="1" dirty="0"/>
              <a:t>redução até 20% da taxa que vigorar no ano a que respeita o imposto a aplicar aos prédios urbanos arrendados</a:t>
            </a:r>
            <a:r>
              <a:rPr lang="pt-PT" dirty="0"/>
              <a:t>, que pode ser cumulativa com a definida no número anterior. (anterior n.º6)</a:t>
            </a:r>
          </a:p>
        </p:txBody>
      </p:sp>
    </p:spTree>
    <p:extLst>
      <p:ext uri="{BB962C8B-B14F-4D97-AF65-F5344CB8AC3E}">
        <p14:creationId xmlns:p14="http://schemas.microsoft.com/office/powerpoint/2010/main" val="217189911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8ADE95-12B2-7784-9009-B662F66F8CE6}"/>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0978D74B-F0E7-D06C-ACED-AEF3FA548ECA}"/>
              </a:ext>
            </a:extLst>
          </p:cNvPr>
          <p:cNvSpPr>
            <a:spLocks noGrp="1"/>
          </p:cNvSpPr>
          <p:nvPr>
            <p:ph type="title"/>
          </p:nvPr>
        </p:nvSpPr>
        <p:spPr>
          <a:xfrm>
            <a:off x="838200" y="205484"/>
            <a:ext cx="10515600" cy="1394110"/>
          </a:xfrm>
        </p:spPr>
        <p:txBody>
          <a:bodyPr>
            <a:noAutofit/>
          </a:bodyPr>
          <a:lstStyle/>
          <a:p>
            <a:pPr algn="ctr"/>
            <a:r>
              <a:rPr lang="pt-PT" sz="3200" dirty="0"/>
              <a:t>Questão 39: um imóvel arrendado é tratado de forma diferente para efeitos de Adicional ao IMI (AIMI)?</a:t>
            </a:r>
          </a:p>
        </p:txBody>
      </p:sp>
      <p:sp>
        <p:nvSpPr>
          <p:cNvPr id="3" name="Marcador de Posição de Conteúdo 2">
            <a:extLst>
              <a:ext uri="{FF2B5EF4-FFF2-40B4-BE49-F238E27FC236}">
                <a16:creationId xmlns:a16="http://schemas.microsoft.com/office/drawing/2014/main" id="{0C5446C6-1A68-E799-AC7A-DCF6E132150D}"/>
              </a:ext>
            </a:extLst>
          </p:cNvPr>
          <p:cNvSpPr>
            <a:spLocks noGrp="1"/>
          </p:cNvSpPr>
          <p:nvPr>
            <p:ph idx="1"/>
          </p:nvPr>
        </p:nvSpPr>
        <p:spPr/>
        <p:txBody>
          <a:bodyPr>
            <a:normAutofit lnSpcReduction="10000"/>
          </a:bodyPr>
          <a:lstStyle/>
          <a:p>
            <a:pPr marL="0" indent="0">
              <a:buNone/>
            </a:pPr>
            <a:r>
              <a:rPr lang="pt-PT" dirty="0"/>
              <a:t>Não, salvo no caso de ser celebrado </a:t>
            </a:r>
            <a:r>
              <a:rPr lang="pt-PT" b="1" dirty="0"/>
              <a:t>contrato de investimento para arrendamento habitacional</a:t>
            </a:r>
            <a:r>
              <a:rPr lang="pt-PT" dirty="0"/>
              <a:t> – ver proposta de lei 47/XVII/1.ª</a:t>
            </a:r>
          </a:p>
          <a:p>
            <a:pPr marL="0" indent="0">
              <a:buNone/>
            </a:pPr>
            <a:r>
              <a:rPr lang="pt-PT" dirty="0"/>
              <a:t>Para incentivar a adesão ao Programa de Apoio ao Arrendamento (PAA), houve uma alteração no Estatuto dos Benefícios Fiscais que concede a isenção do IMI durante três anos a quem comprar, construir ou reabilitar imóveis e, posteriormente, os arrendar ao abrigo do PAA.</a:t>
            </a:r>
          </a:p>
          <a:p>
            <a:pPr marL="0" indent="0">
              <a:buNone/>
            </a:pPr>
            <a:r>
              <a:rPr lang="pt-PT" dirty="0"/>
              <a:t>Embora a isenção comece a contar na data de aquisição, o proprietário pode pedir que a isenção seja renovada por mais cinco anos. Ou seja, pode ficar isento durante oito anos do pagamento do IMI.</a:t>
            </a:r>
          </a:p>
        </p:txBody>
      </p:sp>
    </p:spTree>
    <p:extLst>
      <p:ext uri="{BB962C8B-B14F-4D97-AF65-F5344CB8AC3E}">
        <p14:creationId xmlns:p14="http://schemas.microsoft.com/office/powerpoint/2010/main" val="75401874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A45AAC-E1CC-3753-AC2F-48E025DBEA7B}"/>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0FD6FBFD-4A7A-F6A7-A267-EDA4FA01E704}"/>
              </a:ext>
            </a:extLst>
          </p:cNvPr>
          <p:cNvSpPr>
            <a:spLocks noGrp="1"/>
          </p:cNvSpPr>
          <p:nvPr>
            <p:ph type="title"/>
          </p:nvPr>
        </p:nvSpPr>
        <p:spPr>
          <a:xfrm>
            <a:off x="838200" y="205484"/>
            <a:ext cx="10515600" cy="1394110"/>
          </a:xfrm>
        </p:spPr>
        <p:txBody>
          <a:bodyPr>
            <a:noAutofit/>
          </a:bodyPr>
          <a:lstStyle/>
          <a:p>
            <a:pPr algn="ctr"/>
            <a:r>
              <a:rPr lang="pt-PT" sz="3200" dirty="0"/>
              <a:t>Questão 40: em que situações podem ser pedidas isenções ou reduções de IMI relacionadas com o arrendamento (por exemplo, em áreas de reabilitação urbana)?</a:t>
            </a:r>
          </a:p>
        </p:txBody>
      </p:sp>
      <p:sp>
        <p:nvSpPr>
          <p:cNvPr id="3" name="Marcador de Posição de Conteúdo 2">
            <a:extLst>
              <a:ext uri="{FF2B5EF4-FFF2-40B4-BE49-F238E27FC236}">
                <a16:creationId xmlns:a16="http://schemas.microsoft.com/office/drawing/2014/main" id="{8F4D3E94-8BC4-13F4-FDC9-014D6DC1A3D9}"/>
              </a:ext>
            </a:extLst>
          </p:cNvPr>
          <p:cNvSpPr>
            <a:spLocks noGrp="1"/>
          </p:cNvSpPr>
          <p:nvPr>
            <p:ph idx="1"/>
          </p:nvPr>
        </p:nvSpPr>
        <p:spPr/>
        <p:txBody>
          <a:bodyPr>
            <a:normAutofit fontScale="85000" lnSpcReduction="10000"/>
          </a:bodyPr>
          <a:lstStyle/>
          <a:p>
            <a:pPr marL="0" indent="0">
              <a:buNone/>
            </a:pPr>
            <a:r>
              <a:rPr lang="pt-PT" dirty="0"/>
              <a:t>Nos termos do Regulamento de Benefícios Fiscais no âmbito de Impostos Municipais do Município de Lisboa, os proprietários que arrendem os seus prédios urbanos podem ter uma redução até 20% da taxa que vigorar no ano a que respeita o Imposto Municipal sobre Imóveis (IMI).</a:t>
            </a:r>
          </a:p>
          <a:p>
            <a:pPr marL="0" indent="0">
              <a:buNone/>
            </a:pPr>
            <a:r>
              <a:rPr lang="pt-PT" dirty="0"/>
              <a:t>A redução do IMI só é aplicável se:</a:t>
            </a:r>
          </a:p>
          <a:p>
            <a:pPr marL="0" indent="0">
              <a:buNone/>
            </a:pPr>
            <a:r>
              <a:rPr lang="pt-PT" dirty="0"/>
              <a:t>- O imóvel possuir contrato de arrendamento válido (registado no Serviço de Finanças da área do prédio e válido para o ano do benefício pretendido);</a:t>
            </a:r>
          </a:p>
          <a:p>
            <a:pPr marL="0" indent="0">
              <a:buNone/>
            </a:pPr>
            <a:r>
              <a:rPr lang="pt-PT" dirty="0"/>
              <a:t>- Estiver afeto a habitação (devidamente registado na Caderneta Predial);</a:t>
            </a:r>
          </a:p>
          <a:p>
            <a:pPr marL="0" indent="0">
              <a:buNone/>
            </a:pPr>
            <a:r>
              <a:rPr lang="pt-PT" dirty="0"/>
              <a:t>- O contrato de arrendamento se destinar exclusivamente a fins habitacionais, não sendo permitido o alojamento local ou outros fins conexos (contratos de subarrendamento ou contratos de comodato).</a:t>
            </a:r>
          </a:p>
          <a:p>
            <a:pPr marL="0" indent="0">
              <a:buNone/>
            </a:pPr>
            <a:r>
              <a:rPr lang="pt-PT" dirty="0"/>
              <a:t>- A renda mensal for até 1500 €, inclusive.</a:t>
            </a:r>
          </a:p>
        </p:txBody>
      </p:sp>
    </p:spTree>
    <p:extLst>
      <p:ext uri="{BB962C8B-B14F-4D97-AF65-F5344CB8AC3E}">
        <p14:creationId xmlns:p14="http://schemas.microsoft.com/office/powerpoint/2010/main" val="385185512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9CF43F-4199-D86B-59DC-DD21FDC88009}"/>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BCD65D6D-AA5E-0E75-550D-2D048DEE970B}"/>
              </a:ext>
            </a:extLst>
          </p:cNvPr>
          <p:cNvSpPr>
            <a:spLocks noGrp="1"/>
          </p:cNvSpPr>
          <p:nvPr>
            <p:ph type="title"/>
          </p:nvPr>
        </p:nvSpPr>
        <p:spPr>
          <a:xfrm>
            <a:off x="838200" y="205484"/>
            <a:ext cx="10515600" cy="1394110"/>
          </a:xfrm>
        </p:spPr>
        <p:txBody>
          <a:bodyPr>
            <a:noAutofit/>
          </a:bodyPr>
          <a:lstStyle/>
          <a:p>
            <a:pPr algn="ctr"/>
            <a:r>
              <a:rPr lang="pt-PT" sz="3200" dirty="0"/>
              <a:t>Questão 41: que benefícios fiscais existem para proprietários que reabilitam imóveis com vista ao arrendamento (isenções/deduções de IMI, IMT, IRS)?</a:t>
            </a:r>
          </a:p>
        </p:txBody>
      </p:sp>
      <p:sp>
        <p:nvSpPr>
          <p:cNvPr id="3" name="Marcador de Posição de Conteúdo 2">
            <a:extLst>
              <a:ext uri="{FF2B5EF4-FFF2-40B4-BE49-F238E27FC236}">
                <a16:creationId xmlns:a16="http://schemas.microsoft.com/office/drawing/2014/main" id="{98E604F8-6A94-51C8-1C04-70772122F094}"/>
              </a:ext>
            </a:extLst>
          </p:cNvPr>
          <p:cNvSpPr>
            <a:spLocks noGrp="1"/>
          </p:cNvSpPr>
          <p:nvPr>
            <p:ph idx="1"/>
          </p:nvPr>
        </p:nvSpPr>
        <p:spPr>
          <a:xfrm>
            <a:off x="512956" y="1825625"/>
            <a:ext cx="11285034" cy="4642082"/>
          </a:xfrm>
        </p:spPr>
        <p:txBody>
          <a:bodyPr>
            <a:normAutofit/>
          </a:bodyPr>
          <a:lstStyle/>
          <a:p>
            <a:pPr marL="0" indent="0">
              <a:buNone/>
            </a:pPr>
            <a:r>
              <a:rPr lang="pt-PT" dirty="0"/>
              <a:t>O Estatuto dos Benefícios Fiscais prevê, para os prédios urbanos ou frações autónomas que sejam alvo de reabilitação, uma isenção de IMI, aplicável por um período de três anos.</a:t>
            </a:r>
          </a:p>
          <a:p>
            <a:pPr marL="0" indent="0">
              <a:buNone/>
            </a:pPr>
            <a:r>
              <a:rPr lang="pt-PT" dirty="0"/>
              <a:t>No caso de imóveis afetos a (i) arrendamento para habitação permanente ou a (</a:t>
            </a:r>
            <a:r>
              <a:rPr lang="pt-PT" dirty="0" err="1"/>
              <a:t>ii</a:t>
            </a:r>
            <a:r>
              <a:rPr lang="pt-PT" dirty="0"/>
              <a:t>) habitação própria e permanente, o período de duração desta isenção poderá ser renovado, a requerimento do proprietário, por mais cinco anos, mediante deliberação da assembleia municipal, sob proposta da câmara municipal.</a:t>
            </a:r>
          </a:p>
        </p:txBody>
      </p:sp>
    </p:spTree>
    <p:extLst>
      <p:ext uri="{BB962C8B-B14F-4D97-AF65-F5344CB8AC3E}">
        <p14:creationId xmlns:p14="http://schemas.microsoft.com/office/powerpoint/2010/main" val="255441465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F2465B-34EA-9CDC-D380-1C9D6771DBAF}"/>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90CA8182-CDCF-43B3-0C07-31D6E4408B5F}"/>
              </a:ext>
            </a:extLst>
          </p:cNvPr>
          <p:cNvSpPr>
            <a:spLocks noGrp="1"/>
          </p:cNvSpPr>
          <p:nvPr>
            <p:ph type="title"/>
          </p:nvPr>
        </p:nvSpPr>
        <p:spPr>
          <a:xfrm>
            <a:off x="838200" y="205484"/>
            <a:ext cx="10515600" cy="1394110"/>
          </a:xfrm>
        </p:spPr>
        <p:txBody>
          <a:bodyPr>
            <a:noAutofit/>
          </a:bodyPr>
          <a:lstStyle/>
          <a:p>
            <a:pPr algn="ctr"/>
            <a:r>
              <a:rPr lang="pt-PT" sz="3200" dirty="0"/>
              <a:t>Questão 41: que benefícios fiscais existem para proprietários que reabilitam imóveis com vista ao arrendamento (isenções/deduções de IMI, IMT, IRS)?</a:t>
            </a:r>
          </a:p>
        </p:txBody>
      </p:sp>
      <p:sp>
        <p:nvSpPr>
          <p:cNvPr id="3" name="Marcador de Posição de Conteúdo 2">
            <a:extLst>
              <a:ext uri="{FF2B5EF4-FFF2-40B4-BE49-F238E27FC236}">
                <a16:creationId xmlns:a16="http://schemas.microsoft.com/office/drawing/2014/main" id="{5C5B0C2D-E699-DB3A-5FCD-B1E776881123}"/>
              </a:ext>
            </a:extLst>
          </p:cNvPr>
          <p:cNvSpPr>
            <a:spLocks noGrp="1"/>
          </p:cNvSpPr>
          <p:nvPr>
            <p:ph idx="1"/>
          </p:nvPr>
        </p:nvSpPr>
        <p:spPr/>
        <p:txBody>
          <a:bodyPr>
            <a:normAutofit/>
          </a:bodyPr>
          <a:lstStyle/>
          <a:p>
            <a:pPr marL="0" indent="0">
              <a:buNone/>
            </a:pPr>
            <a:r>
              <a:rPr lang="pt-PT" dirty="0"/>
              <a:t>No que respeita ao IMT, o Estatuto dos Benefícios Fiscais prevê as seguintes isenções: </a:t>
            </a:r>
          </a:p>
          <a:p>
            <a:pPr marL="571500" indent="-571500">
              <a:buAutoNum type="romanLcParenBoth"/>
            </a:pPr>
            <a:r>
              <a:rPr lang="pt-PT" dirty="0"/>
              <a:t>isenção nas aquisições de imóveis destinados a intervenções de reabilitação, desde que as obras se iniciem no prazo máximo de 3 anos a contar da data de aquisição; e </a:t>
            </a:r>
          </a:p>
          <a:p>
            <a:pPr marL="571500" indent="-571500">
              <a:buAutoNum type="romanLcParenBoth"/>
            </a:pPr>
            <a:r>
              <a:rPr lang="pt-PT" dirty="0"/>
              <a:t>isenção na primeira transmissão subsequente à intervenção de reabilitação de prédio urbano ou fração autónoma afeto a arrendamento para habitação permanente ou afeto a habitação própria e permanente – neste último caso, desde que localizado em área de reabilitação urbana.</a:t>
            </a:r>
          </a:p>
        </p:txBody>
      </p:sp>
    </p:spTree>
    <p:extLst>
      <p:ext uri="{BB962C8B-B14F-4D97-AF65-F5344CB8AC3E}">
        <p14:creationId xmlns:p14="http://schemas.microsoft.com/office/powerpoint/2010/main" val="11767472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FB1E34-2097-373D-EDEB-46B1503CDAAC}"/>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8E6EB89D-81C5-B92D-2B16-E2E7C8C24220}"/>
              </a:ext>
            </a:extLst>
          </p:cNvPr>
          <p:cNvSpPr>
            <a:spLocks noGrp="1"/>
          </p:cNvSpPr>
          <p:nvPr>
            <p:ph type="title"/>
          </p:nvPr>
        </p:nvSpPr>
        <p:spPr>
          <a:xfrm>
            <a:off x="838200" y="0"/>
            <a:ext cx="10515600" cy="1196547"/>
          </a:xfrm>
        </p:spPr>
        <p:txBody>
          <a:bodyPr>
            <a:normAutofit/>
          </a:bodyPr>
          <a:lstStyle/>
          <a:p>
            <a:pPr algn="ctr"/>
            <a:r>
              <a:rPr lang="pt-PT" sz="3600" dirty="0"/>
              <a:t>Questão 1: Tributação autónoma 10 % rendimentos prediais – condições de acesso?</a:t>
            </a:r>
          </a:p>
        </p:txBody>
      </p:sp>
      <p:sp>
        <p:nvSpPr>
          <p:cNvPr id="3" name="Marcador de Posição de Conteúdo 2">
            <a:extLst>
              <a:ext uri="{FF2B5EF4-FFF2-40B4-BE49-F238E27FC236}">
                <a16:creationId xmlns:a16="http://schemas.microsoft.com/office/drawing/2014/main" id="{7D84B581-8CF8-C472-A9A5-2E27D91C7A58}"/>
              </a:ext>
            </a:extLst>
          </p:cNvPr>
          <p:cNvSpPr>
            <a:spLocks noGrp="1"/>
          </p:cNvSpPr>
          <p:nvPr>
            <p:ph idx="1"/>
          </p:nvPr>
        </p:nvSpPr>
        <p:spPr>
          <a:xfrm>
            <a:off x="452063" y="1196547"/>
            <a:ext cx="11476233" cy="5925222"/>
          </a:xfrm>
        </p:spPr>
        <p:txBody>
          <a:bodyPr>
            <a:normAutofit fontScale="77500" lnSpcReduction="20000"/>
          </a:bodyPr>
          <a:lstStyle/>
          <a:p>
            <a:pPr marL="0" indent="0">
              <a:buNone/>
            </a:pPr>
            <a:r>
              <a:rPr lang="pt-PT" sz="3600" dirty="0"/>
              <a:t>Rendimentos prediais provenientes de contratos de arrendamento para habitação com renda mensal até ao patamar de </a:t>
            </a:r>
            <a:r>
              <a:rPr lang="pt-PT" sz="3600" b="1" dirty="0"/>
              <a:t>renda moderada </a:t>
            </a:r>
            <a:r>
              <a:rPr lang="pt-PT" sz="3600" dirty="0"/>
              <a:t>(2300€) –  taxa (reduzida) de tributação autónoma de IRS de 10%</a:t>
            </a:r>
          </a:p>
          <a:p>
            <a:pPr marL="0" indent="0">
              <a:buNone/>
            </a:pPr>
            <a:r>
              <a:rPr lang="pt-PT" sz="3600" dirty="0"/>
              <a:t>Técnica legislativa -  aditamento de um artigo 45.º-C ao EBF</a:t>
            </a:r>
          </a:p>
          <a:p>
            <a:pPr marL="0" indent="0">
              <a:buNone/>
            </a:pPr>
            <a:endParaRPr lang="pt-PT" sz="3600" dirty="0"/>
          </a:p>
          <a:p>
            <a:pPr marL="457200" lvl="1" indent="0">
              <a:buNone/>
            </a:pPr>
            <a:r>
              <a:rPr lang="pt-PT" sz="3200" dirty="0"/>
              <a:t>Artigo 45.º-C</a:t>
            </a:r>
          </a:p>
          <a:p>
            <a:pPr marL="457200" lvl="1" indent="0">
              <a:buNone/>
            </a:pPr>
            <a:r>
              <a:rPr lang="pt-PT" sz="3200" dirty="0"/>
              <a:t>Rendimentos prediais no âmbito do arrendamento para habitação</a:t>
            </a:r>
          </a:p>
          <a:p>
            <a:pPr marL="457200" lvl="1" indent="0">
              <a:buNone/>
            </a:pPr>
            <a:r>
              <a:rPr lang="pt-PT" sz="3200" dirty="0"/>
              <a:t>1 - A taxa de tributação autónoma aplicável aos rendimentos prediais decorrentes de contratos de arrendamento destinados ao arrendamento para habitação cujo valor de renda mensal não exceda os limites a que se referem os n.ºs 2 e 3 do artigo 2.º do Decreto-Lei n.º ___/XXV/2025, auferidos até 31 de dezembro de 2029, é de 10%, salvo quando seja aplicável uma taxa mais favorável.</a:t>
            </a:r>
          </a:p>
          <a:p>
            <a:pPr marL="457200" lvl="1" indent="0">
              <a:buNone/>
            </a:pPr>
            <a:r>
              <a:rPr lang="pt-PT" sz="3200" dirty="0"/>
              <a:t>2 - Para efeitos de IRC, os rendimentos prediais decorrentes de contratos de arrendamento destinados exclusivamente ao arrendamento para habitação com renda mensal que não exceda os limites a que se referem os n.ºs 2 e 3 do artigo 2.º do Decreto-Lei n.º ___/XXV/2025, auferidos até 31 de dezembro de 2029, são considerados apenas em 50%.»</a:t>
            </a:r>
          </a:p>
          <a:p>
            <a:pPr marL="0" indent="0">
              <a:buNone/>
            </a:pPr>
            <a:endParaRPr lang="pt-PT" sz="3600" dirty="0"/>
          </a:p>
          <a:p>
            <a:pPr marL="0" indent="0">
              <a:buNone/>
            </a:pPr>
            <a:endParaRPr lang="pt-PT" sz="3600" dirty="0"/>
          </a:p>
        </p:txBody>
      </p:sp>
    </p:spTree>
    <p:extLst>
      <p:ext uri="{BB962C8B-B14F-4D97-AF65-F5344CB8AC3E}">
        <p14:creationId xmlns:p14="http://schemas.microsoft.com/office/powerpoint/2010/main" val="56972696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A825C6-C425-CD53-517A-84D0C7E5B1E4}"/>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477BCB5B-24DD-EA7F-02EE-581C36FBA9F2}"/>
              </a:ext>
            </a:extLst>
          </p:cNvPr>
          <p:cNvSpPr>
            <a:spLocks noGrp="1"/>
          </p:cNvSpPr>
          <p:nvPr>
            <p:ph type="title"/>
          </p:nvPr>
        </p:nvSpPr>
        <p:spPr>
          <a:xfrm>
            <a:off x="838200" y="205484"/>
            <a:ext cx="10515600" cy="1394110"/>
          </a:xfrm>
        </p:spPr>
        <p:txBody>
          <a:bodyPr>
            <a:noAutofit/>
          </a:bodyPr>
          <a:lstStyle/>
          <a:p>
            <a:pPr algn="ctr"/>
            <a:r>
              <a:rPr lang="pt-PT" sz="3200" dirty="0"/>
              <a:t>Questão 41: que benefícios fiscais existem para proprietários que reabilitam imóveis com vista ao arrendamento (isenções/deduções de IMI, IMT, IRS)?</a:t>
            </a:r>
          </a:p>
        </p:txBody>
      </p:sp>
      <p:sp>
        <p:nvSpPr>
          <p:cNvPr id="3" name="Marcador de Posição de Conteúdo 2">
            <a:extLst>
              <a:ext uri="{FF2B5EF4-FFF2-40B4-BE49-F238E27FC236}">
                <a16:creationId xmlns:a16="http://schemas.microsoft.com/office/drawing/2014/main" id="{FD7330D6-D489-3024-395B-83E9D3FBF222}"/>
              </a:ext>
            </a:extLst>
          </p:cNvPr>
          <p:cNvSpPr>
            <a:spLocks noGrp="1"/>
          </p:cNvSpPr>
          <p:nvPr>
            <p:ph idx="1"/>
          </p:nvPr>
        </p:nvSpPr>
        <p:spPr>
          <a:xfrm>
            <a:off x="682082" y="1870230"/>
            <a:ext cx="11115907" cy="4782286"/>
          </a:xfrm>
        </p:spPr>
        <p:txBody>
          <a:bodyPr>
            <a:normAutofit fontScale="85000" lnSpcReduction="20000"/>
          </a:bodyPr>
          <a:lstStyle/>
          <a:p>
            <a:pPr marL="0" indent="0">
              <a:buNone/>
            </a:pPr>
            <a:r>
              <a:rPr lang="pt-PT" dirty="0"/>
              <a:t>No âmbito do Programa Mais Habitação, foi aditado um novo artigo ao Estatuto dos Benefícios Fiscais, no âmbito do qual se determina quais os benefícios aplicáveis aos prédios urbanos destinados ao Programa de Apoio ao Arrendamento (doravante designado “PAA”), enquanto programa de política de habitação que visa promover a oferta de habitação para arrendamento a preços mais acessíveis.</a:t>
            </a:r>
          </a:p>
          <a:p>
            <a:pPr marL="0" indent="0">
              <a:buNone/>
            </a:pPr>
            <a:r>
              <a:rPr lang="pt-PT" dirty="0"/>
              <a:t>Para o efeito, devem estar cumpridos, cumulativamente, os seguintes requisitos: </a:t>
            </a:r>
          </a:p>
          <a:p>
            <a:pPr marL="571500" indent="-571500">
              <a:buAutoNum type="romanLcParenBoth"/>
            </a:pPr>
            <a:r>
              <a:rPr lang="pt-PT" dirty="0"/>
              <a:t>pelo menos 700/1000 dos prédios em propriedade horizontal, ou a totalidade dos prédios em propriedade total ou frações autónomas, seja afeta ao PAA, independentemente do promotor, desde que certificadas pelo Instituto da Habitação e da Reabilitação Urbana, Investimentos Habitacionais da Madeira ou pela Direção Regional de Habitação dos Açores; </a:t>
            </a:r>
          </a:p>
          <a:p>
            <a:pPr marL="571500" indent="-571500">
              <a:buAutoNum type="romanLcParenBoth"/>
            </a:pPr>
            <a:r>
              <a:rPr lang="pt-PT" dirty="0"/>
              <a:t>o procedimento de controlo prévio para obras de construção de imóveis com afetação habitacional seja iniciado junto da entidade competente no prazo de dois anos após a aquisição.</a:t>
            </a:r>
          </a:p>
          <a:p>
            <a:pPr marL="0" indent="0">
              <a:buNone/>
            </a:pPr>
            <a:r>
              <a:rPr lang="pt-PT" dirty="0"/>
              <a:t>Em paralelo, os prédios urbanos ou frações autónomas adquiridas, reabilitados ou construídos para afetação ao PAA podem beneficiar de isenção de IMI e de IMT.</a:t>
            </a:r>
          </a:p>
        </p:txBody>
      </p:sp>
    </p:spTree>
    <p:extLst>
      <p:ext uri="{BB962C8B-B14F-4D97-AF65-F5344CB8AC3E}">
        <p14:creationId xmlns:p14="http://schemas.microsoft.com/office/powerpoint/2010/main" val="22954150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407B6B-FAEB-A5D0-ED4C-6C808AC22B0A}"/>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2568BB42-7CED-F2F6-CBBB-3D717FA7A606}"/>
              </a:ext>
            </a:extLst>
          </p:cNvPr>
          <p:cNvSpPr>
            <a:spLocks noGrp="1"/>
          </p:cNvSpPr>
          <p:nvPr>
            <p:ph type="title"/>
          </p:nvPr>
        </p:nvSpPr>
        <p:spPr>
          <a:xfrm>
            <a:off x="838200" y="205484"/>
            <a:ext cx="10515600" cy="1394110"/>
          </a:xfrm>
        </p:spPr>
        <p:txBody>
          <a:bodyPr>
            <a:noAutofit/>
          </a:bodyPr>
          <a:lstStyle/>
          <a:p>
            <a:pPr algn="ctr"/>
            <a:r>
              <a:rPr lang="pt-PT" sz="3200" dirty="0"/>
              <a:t>Questão 42: que requisitos devem cumprir os imóveis para que as obras sejam consideradas “reabilitação” para efeitos fiscais (localização em ARU, certificações, etc.)?</a:t>
            </a:r>
          </a:p>
        </p:txBody>
      </p:sp>
      <p:sp>
        <p:nvSpPr>
          <p:cNvPr id="3" name="Marcador de Posição de Conteúdo 2">
            <a:extLst>
              <a:ext uri="{FF2B5EF4-FFF2-40B4-BE49-F238E27FC236}">
                <a16:creationId xmlns:a16="http://schemas.microsoft.com/office/drawing/2014/main" id="{0F45F550-ACB4-DFCE-551B-FF273C6D6892}"/>
              </a:ext>
            </a:extLst>
          </p:cNvPr>
          <p:cNvSpPr>
            <a:spLocks noGrp="1"/>
          </p:cNvSpPr>
          <p:nvPr>
            <p:ph idx="1"/>
          </p:nvPr>
        </p:nvSpPr>
        <p:spPr>
          <a:xfrm>
            <a:off x="838200" y="1825625"/>
            <a:ext cx="11104756" cy="4351338"/>
          </a:xfrm>
        </p:spPr>
        <p:txBody>
          <a:bodyPr>
            <a:normAutofit fontScale="92500"/>
          </a:bodyPr>
          <a:lstStyle/>
          <a:p>
            <a:pPr marL="0" indent="0">
              <a:buNone/>
            </a:pPr>
            <a:r>
              <a:rPr lang="pt-PT" dirty="0"/>
              <a:t>Para que a isenção de IMI seja aplicável, os prédios urbanos ou frações autónomas em causa terão de ter sido concluídos há mais de 30 anos ou estar localizados em áreas de reabilitação urbana, tendo ainda de ser cumpridos os seguintes requisitos cumulativos: </a:t>
            </a:r>
          </a:p>
          <a:p>
            <a:pPr marL="0" indent="0">
              <a:buNone/>
            </a:pPr>
            <a:r>
              <a:rPr lang="pt-PT" dirty="0"/>
              <a:t>(i) a intervenção de reabilitação terá de ocorrer ao abrigo do Regime Jurídico da Reabilitação Urbana ou do regime excecional do Decreto-Lei n.º 53/2014, de 8 de abril; e</a:t>
            </a:r>
          </a:p>
          <a:p>
            <a:pPr marL="0" indent="0">
              <a:buNone/>
            </a:pPr>
            <a:r>
              <a:rPr lang="pt-PT" dirty="0"/>
              <a:t>(</a:t>
            </a:r>
            <a:r>
              <a:rPr lang="pt-PT" dirty="0" err="1"/>
              <a:t>ii</a:t>
            </a:r>
            <a:r>
              <a:rPr lang="pt-PT" dirty="0"/>
              <a:t>) a intervenção terá de resultar numa subida de dois níveis no estado de conservação anteriormente atribuído, que terá de passar a corresponder, no mínimo, ao nível “bom”, e que passem, também, a ser cumpridos certos requisitos de eficiência energética e de qualidade térmica.</a:t>
            </a:r>
          </a:p>
          <a:p>
            <a:pPr marL="0" indent="0">
              <a:buNone/>
            </a:pPr>
            <a:endParaRPr lang="pt-PT" dirty="0"/>
          </a:p>
        </p:txBody>
      </p:sp>
    </p:spTree>
    <p:extLst>
      <p:ext uri="{BB962C8B-B14F-4D97-AF65-F5344CB8AC3E}">
        <p14:creationId xmlns:p14="http://schemas.microsoft.com/office/powerpoint/2010/main" val="162579050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A2D743-2E07-D985-1D18-52D9DA60AE34}"/>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384CCCE8-1BD2-A29A-553C-AC77AF8EAC57}"/>
              </a:ext>
            </a:extLst>
          </p:cNvPr>
          <p:cNvSpPr>
            <a:spLocks noGrp="1"/>
          </p:cNvSpPr>
          <p:nvPr>
            <p:ph type="title"/>
          </p:nvPr>
        </p:nvSpPr>
        <p:spPr>
          <a:xfrm>
            <a:off x="838200" y="0"/>
            <a:ext cx="10515600" cy="1394110"/>
          </a:xfrm>
        </p:spPr>
        <p:txBody>
          <a:bodyPr>
            <a:noAutofit/>
          </a:bodyPr>
          <a:lstStyle/>
          <a:p>
            <a:pPr algn="ctr"/>
            <a:r>
              <a:rPr lang="pt-PT" sz="3200" dirty="0"/>
              <a:t>Questão 43: como se articula a tributação das mais-valias na venda de imóvel reabilitado que esteve arrendado?</a:t>
            </a:r>
          </a:p>
        </p:txBody>
      </p:sp>
      <p:sp>
        <p:nvSpPr>
          <p:cNvPr id="3" name="Marcador de Posição de Conteúdo 2">
            <a:extLst>
              <a:ext uri="{FF2B5EF4-FFF2-40B4-BE49-F238E27FC236}">
                <a16:creationId xmlns:a16="http://schemas.microsoft.com/office/drawing/2014/main" id="{91C856DC-AD4C-150B-8FEA-B80DC9ED62ED}"/>
              </a:ext>
            </a:extLst>
          </p:cNvPr>
          <p:cNvSpPr>
            <a:spLocks noGrp="1"/>
          </p:cNvSpPr>
          <p:nvPr>
            <p:ph idx="1"/>
          </p:nvPr>
        </p:nvSpPr>
        <p:spPr>
          <a:xfrm>
            <a:off x="657923" y="1394110"/>
            <a:ext cx="11162370" cy="5252017"/>
          </a:xfrm>
        </p:spPr>
        <p:txBody>
          <a:bodyPr>
            <a:normAutofit fontScale="77500" lnSpcReduction="20000"/>
          </a:bodyPr>
          <a:lstStyle/>
          <a:p>
            <a:pPr marL="0" indent="0">
              <a:buNone/>
            </a:pPr>
            <a:r>
              <a:rPr lang="pt-PT" dirty="0"/>
              <a:t>Quem vender uma casa e reinvestir os ganhos na compra de outra habitação destinada ao arrendamento a preços moderados terá direito a isenção de IRS sobre as mais-valias – ver proposta de lei 47/XVII/1.ª:</a:t>
            </a:r>
          </a:p>
          <a:p>
            <a:r>
              <a:rPr lang="pt-PT" dirty="0"/>
              <a:t>o valor da venda do imóvel, "deduzido da amortização de eventual empréstimo contraído para a aquisição do imóvel", tem de ser reinvestido na compra de outra casa que seja colocada no mercado de arrendamento a preços moderados, em que a renda não pode exceder o limite máximo de 2.300 euros mensais;</a:t>
            </a:r>
          </a:p>
          <a:p>
            <a:r>
              <a:rPr lang="pt-PT" dirty="0"/>
              <a:t>o reinvestimento previsto em casas para arrendar tem de ser “efetuado entre os 24 meses anteriores e os 36 meses posteriores contados da data da realização”;</a:t>
            </a:r>
          </a:p>
          <a:p>
            <a:r>
              <a:rPr lang="pt-PT" dirty="0"/>
              <a:t>“o sujeito passivo manifeste a intenção de proceder ao reinvestimento, ainda que parcial, mencionando o respetivo montante na declaração de rendimentos respeitante ao ano da alienação”.</a:t>
            </a:r>
          </a:p>
          <a:p>
            <a:pPr marL="0" indent="0">
              <a:buNone/>
            </a:pPr>
            <a:r>
              <a:rPr lang="pt-PT" dirty="0"/>
              <a:t>Para ter direito à isenção de mais-valias, é preciso garantir ainda que seja celebrado um contrato de arrendamento habitacional “nos primeiros seis meses contados do reinvestimento, ou, se posterior, da data de realização da mais-valia”. </a:t>
            </a:r>
          </a:p>
          <a:p>
            <a:pPr marL="0" indent="0">
              <a:buNone/>
            </a:pPr>
            <a:r>
              <a:rPr lang="pt-PT" dirty="0"/>
              <a:t>Além disso, a habitação tem de ser arrendada “durante, pelo menos 36 meses, seguidos ou interpolados, nos primeiros cinco anos após o reinvestimento, salvo impedimento justificado, designadamente por necessidade de obras urgentes, e pelo período estritamente necessário para o efeito.</a:t>
            </a:r>
          </a:p>
        </p:txBody>
      </p:sp>
    </p:spTree>
    <p:extLst>
      <p:ext uri="{BB962C8B-B14F-4D97-AF65-F5344CB8AC3E}">
        <p14:creationId xmlns:p14="http://schemas.microsoft.com/office/powerpoint/2010/main" val="342994224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C01F1B-B9D4-2C5D-55A2-F499264EACF3}"/>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165BA313-55E2-597C-1267-FC1B8DE361A4}"/>
              </a:ext>
            </a:extLst>
          </p:cNvPr>
          <p:cNvSpPr>
            <a:spLocks noGrp="1"/>
          </p:cNvSpPr>
          <p:nvPr>
            <p:ph type="title"/>
          </p:nvPr>
        </p:nvSpPr>
        <p:spPr>
          <a:xfrm>
            <a:off x="838200" y="205484"/>
            <a:ext cx="10515600" cy="1394110"/>
          </a:xfrm>
        </p:spPr>
        <p:txBody>
          <a:bodyPr>
            <a:noAutofit/>
          </a:bodyPr>
          <a:lstStyle/>
          <a:p>
            <a:pPr algn="ctr"/>
            <a:r>
              <a:rPr lang="pt-PT" sz="3200" dirty="0"/>
              <a:t>Questão 44: há benefícios fiscais específicos para arrendamento em centros históricos ou zonas de maior pressão urbanística?</a:t>
            </a:r>
          </a:p>
        </p:txBody>
      </p:sp>
      <p:sp>
        <p:nvSpPr>
          <p:cNvPr id="3" name="Marcador de Posição de Conteúdo 2">
            <a:extLst>
              <a:ext uri="{FF2B5EF4-FFF2-40B4-BE49-F238E27FC236}">
                <a16:creationId xmlns:a16="http://schemas.microsoft.com/office/drawing/2014/main" id="{F593F949-6EBB-067B-DED2-A00F6F0B34AA}"/>
              </a:ext>
            </a:extLst>
          </p:cNvPr>
          <p:cNvSpPr>
            <a:spLocks noGrp="1"/>
          </p:cNvSpPr>
          <p:nvPr>
            <p:ph idx="1"/>
          </p:nvPr>
        </p:nvSpPr>
        <p:spPr>
          <a:xfrm>
            <a:off x="1180214" y="1977655"/>
            <a:ext cx="9983972" cy="3997843"/>
          </a:xfrm>
        </p:spPr>
        <p:txBody>
          <a:bodyPr/>
          <a:lstStyle/>
          <a:p>
            <a:pPr marL="0" indent="0">
              <a:buNone/>
            </a:pPr>
            <a:r>
              <a:rPr lang="pt-PT" dirty="0"/>
              <a:t>Os benefícios fiscais específicos são os relacionados com a reabilitação urbana em zonas designadas (como centros históricos ou </a:t>
            </a:r>
            <a:r>
              <a:rPr lang="pt-PT" dirty="0" err="1"/>
              <a:t>ARUs</a:t>
            </a:r>
            <a:r>
              <a:rPr lang="pt-PT" dirty="0"/>
              <a:t>) e incentivos para contratos de arrendamento de longa duração e com rendas mais baixas, visando a dinamização do mercado e o combate à pressão urbanística, com isenções de IMI e reduções no IRS sobre as rendas (ver respostas às questões 41 e 42). </a:t>
            </a:r>
          </a:p>
        </p:txBody>
      </p:sp>
    </p:spTree>
    <p:extLst>
      <p:ext uri="{BB962C8B-B14F-4D97-AF65-F5344CB8AC3E}">
        <p14:creationId xmlns:p14="http://schemas.microsoft.com/office/powerpoint/2010/main" val="362798442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8F93DF-41C5-C0AC-F18B-1468199631F0}"/>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DEA84AF7-9F24-2F08-D6C1-50B4EA7E5839}"/>
              </a:ext>
            </a:extLst>
          </p:cNvPr>
          <p:cNvSpPr>
            <a:spLocks noGrp="1"/>
          </p:cNvSpPr>
          <p:nvPr>
            <p:ph type="title"/>
          </p:nvPr>
        </p:nvSpPr>
        <p:spPr>
          <a:xfrm>
            <a:off x="838200" y="205484"/>
            <a:ext cx="10515600" cy="1394110"/>
          </a:xfrm>
        </p:spPr>
        <p:txBody>
          <a:bodyPr>
            <a:noAutofit/>
          </a:bodyPr>
          <a:lstStyle/>
          <a:p>
            <a:pPr algn="ctr"/>
            <a:r>
              <a:rPr lang="pt-PT" sz="3200" dirty="0"/>
              <a:t>Questão 45: como são tributados em Portugal os rendimentos de arrendamento obtidos por não residentes?</a:t>
            </a:r>
          </a:p>
        </p:txBody>
      </p:sp>
      <p:sp>
        <p:nvSpPr>
          <p:cNvPr id="3" name="Marcador de Posição de Conteúdo 2">
            <a:extLst>
              <a:ext uri="{FF2B5EF4-FFF2-40B4-BE49-F238E27FC236}">
                <a16:creationId xmlns:a16="http://schemas.microsoft.com/office/drawing/2014/main" id="{3F46F6F2-8BA8-5C64-80C5-F5C157FACDF5}"/>
              </a:ext>
            </a:extLst>
          </p:cNvPr>
          <p:cNvSpPr>
            <a:spLocks noGrp="1"/>
          </p:cNvSpPr>
          <p:nvPr>
            <p:ph idx="1"/>
          </p:nvPr>
        </p:nvSpPr>
        <p:spPr>
          <a:xfrm>
            <a:off x="838200" y="1825624"/>
            <a:ext cx="10515600" cy="4826891"/>
          </a:xfrm>
        </p:spPr>
        <p:txBody>
          <a:bodyPr>
            <a:normAutofit fontScale="92500" lnSpcReduction="20000"/>
          </a:bodyPr>
          <a:lstStyle/>
          <a:p>
            <a:pPr marL="0" indent="0">
              <a:buNone/>
            </a:pPr>
            <a:r>
              <a:rPr lang="pt-PT" dirty="0"/>
              <a:t>O IRS incide exclusivamente sobre as pessoas físicas ou singulares que residam em território português ou nele não residindo, aqui obtenham rendimentos. </a:t>
            </a:r>
            <a:r>
              <a:rPr lang="pt-PT" b="1" dirty="0"/>
              <a:t>Tratando-se de não residentes, o IRS incide unicamente sobre os rendimentos obtidos em território português </a:t>
            </a:r>
            <a:r>
              <a:rPr lang="pt-PT" dirty="0"/>
              <a:t>(artigo 15.º, n.º 2 CIRS).</a:t>
            </a:r>
          </a:p>
          <a:p>
            <a:pPr marL="0" indent="0">
              <a:buNone/>
            </a:pPr>
            <a:r>
              <a:rPr lang="pt-PT" dirty="0"/>
              <a:t>Regra geral os rendimentos prediais são tributados à taxa autónoma de 28%, a qual foi reduzida para 25% no caso de rendimentos prediais decorrentes de arrendamento habitacional</a:t>
            </a:r>
          </a:p>
          <a:p>
            <a:pPr marL="0" indent="0">
              <a:buNone/>
            </a:pPr>
            <a:r>
              <a:rPr lang="pt-PT" dirty="0"/>
              <a:t>Com a entrada em vigor da Lei n.º 3/2019, passou a ser possível a redução da taxa de tributação autónoma para os rendimentos prediais prevista na alínea e) do n.º 1 do artigo 72.º do CIRS, de acordo com a duração do contrato estabelecido entre as partes. </a:t>
            </a:r>
          </a:p>
          <a:p>
            <a:pPr marL="0" indent="0">
              <a:buNone/>
            </a:pPr>
            <a:r>
              <a:rPr lang="pt-PT" dirty="0"/>
              <a:t>Este regime também é aplicável aos rendimentos prediais obtidos por não residentes.</a:t>
            </a:r>
          </a:p>
          <a:p>
            <a:pPr marL="0" indent="0">
              <a:buNone/>
            </a:pPr>
            <a:endParaRPr lang="pt-PT" dirty="0"/>
          </a:p>
          <a:p>
            <a:pPr marL="0" indent="0">
              <a:buNone/>
            </a:pPr>
            <a:endParaRPr lang="pt-PT" dirty="0"/>
          </a:p>
        </p:txBody>
      </p:sp>
    </p:spTree>
    <p:extLst>
      <p:ext uri="{BB962C8B-B14F-4D97-AF65-F5344CB8AC3E}">
        <p14:creationId xmlns:p14="http://schemas.microsoft.com/office/powerpoint/2010/main" val="253909086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6E7AF3-6E64-9FE1-E69F-995D95B82EB7}"/>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E61AE367-6127-3651-2ECC-FB567281EA7D}"/>
              </a:ext>
            </a:extLst>
          </p:cNvPr>
          <p:cNvSpPr>
            <a:spLocks noGrp="1"/>
          </p:cNvSpPr>
          <p:nvPr>
            <p:ph type="title"/>
          </p:nvPr>
        </p:nvSpPr>
        <p:spPr>
          <a:xfrm>
            <a:off x="838200" y="205484"/>
            <a:ext cx="10515600" cy="1394110"/>
          </a:xfrm>
        </p:spPr>
        <p:txBody>
          <a:bodyPr>
            <a:noAutofit/>
          </a:bodyPr>
          <a:lstStyle/>
          <a:p>
            <a:pPr algn="ctr"/>
            <a:r>
              <a:rPr lang="pt-PT" sz="3200" dirty="0"/>
              <a:t>Questão 46: que taxa se aplica aos não residentes e existe possibilidade de englobamento?</a:t>
            </a:r>
          </a:p>
        </p:txBody>
      </p:sp>
      <p:sp>
        <p:nvSpPr>
          <p:cNvPr id="3" name="Marcador de Posição de Conteúdo 2">
            <a:extLst>
              <a:ext uri="{FF2B5EF4-FFF2-40B4-BE49-F238E27FC236}">
                <a16:creationId xmlns:a16="http://schemas.microsoft.com/office/drawing/2014/main" id="{6848E13D-2182-D17E-CC7D-80E217670982}"/>
              </a:ext>
            </a:extLst>
          </p:cNvPr>
          <p:cNvSpPr>
            <a:spLocks noGrp="1"/>
          </p:cNvSpPr>
          <p:nvPr>
            <p:ph idx="1"/>
          </p:nvPr>
        </p:nvSpPr>
        <p:spPr/>
        <p:txBody>
          <a:bodyPr/>
          <a:lstStyle/>
          <a:p>
            <a:pPr marL="0" indent="0">
              <a:buNone/>
            </a:pPr>
            <a:r>
              <a:rPr lang="pt-PT" dirty="0"/>
              <a:t>A redução de taxas prevista nos números 3 a 5 do artigo 72.º do CIRS não distingue a residência fiscal do beneficiário dos rendimentos. Depende apenas do tipo de contrato de arrendamento e duração.</a:t>
            </a:r>
          </a:p>
          <a:p>
            <a:pPr marL="0" indent="0">
              <a:buNone/>
            </a:pPr>
            <a:r>
              <a:rPr lang="pt-PT" dirty="0"/>
              <a:t>Os rendimentos de arrendamento têm a mesma taxa para os residentes (caso não englobem) e para os não-residentes. </a:t>
            </a:r>
          </a:p>
          <a:p>
            <a:pPr marL="0" indent="0">
              <a:buNone/>
            </a:pPr>
            <a:r>
              <a:rPr lang="pt-PT" dirty="0"/>
              <a:t>Não existe possibilidade de englobamento para não residentes.</a:t>
            </a:r>
          </a:p>
        </p:txBody>
      </p:sp>
    </p:spTree>
    <p:extLst>
      <p:ext uri="{BB962C8B-B14F-4D97-AF65-F5344CB8AC3E}">
        <p14:creationId xmlns:p14="http://schemas.microsoft.com/office/powerpoint/2010/main" val="290662351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1CE367-8426-3EE0-345B-EAF6B821ECDE}"/>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C0D5CDA3-31C9-3A86-32FD-30D9E3D15001}"/>
              </a:ext>
            </a:extLst>
          </p:cNvPr>
          <p:cNvSpPr>
            <a:spLocks noGrp="1"/>
          </p:cNvSpPr>
          <p:nvPr>
            <p:ph type="title"/>
          </p:nvPr>
        </p:nvSpPr>
        <p:spPr>
          <a:xfrm>
            <a:off x="838200" y="205484"/>
            <a:ext cx="10515600" cy="1394110"/>
          </a:xfrm>
        </p:spPr>
        <p:txBody>
          <a:bodyPr>
            <a:noAutofit/>
          </a:bodyPr>
          <a:lstStyle/>
          <a:p>
            <a:pPr algn="ctr"/>
            <a:r>
              <a:rPr lang="pt-PT" sz="3200" dirty="0"/>
              <a:t>Questão 47: como funcionam os acordos para evitar a dupla tributação em rendimentos de arrendamento (Portugal </a:t>
            </a:r>
            <a:r>
              <a:rPr lang="pt-PT" sz="3200" dirty="0" err="1"/>
              <a:t>vs</a:t>
            </a:r>
            <a:r>
              <a:rPr lang="pt-PT" sz="3200" dirty="0"/>
              <a:t> país de residência)?</a:t>
            </a:r>
          </a:p>
        </p:txBody>
      </p:sp>
      <p:sp>
        <p:nvSpPr>
          <p:cNvPr id="3" name="Marcador de Posição de Conteúdo 2">
            <a:extLst>
              <a:ext uri="{FF2B5EF4-FFF2-40B4-BE49-F238E27FC236}">
                <a16:creationId xmlns:a16="http://schemas.microsoft.com/office/drawing/2014/main" id="{B1220E48-71E8-ABAE-3246-15C4759A9F8F}"/>
              </a:ext>
            </a:extLst>
          </p:cNvPr>
          <p:cNvSpPr>
            <a:spLocks noGrp="1"/>
          </p:cNvSpPr>
          <p:nvPr>
            <p:ph idx="1"/>
          </p:nvPr>
        </p:nvSpPr>
        <p:spPr/>
        <p:txBody>
          <a:bodyPr/>
          <a:lstStyle/>
          <a:p>
            <a:pPr marL="0" indent="0">
              <a:buNone/>
            </a:pPr>
            <a:r>
              <a:rPr lang="pt-PT" dirty="0"/>
              <a:t>Os rendimentos respeitantes a imóveis situados em território português são sempre tributados em Portugal, independentemente da residência do proprietário, ou mesmo da existência de convenção para evitar a dupla tributação. </a:t>
            </a:r>
          </a:p>
          <a:p>
            <a:pPr marL="0" indent="0">
              <a:buNone/>
            </a:pPr>
            <a:r>
              <a:rPr lang="pt-PT" dirty="0"/>
              <a:t>Por regra as convenções não retiram a competência de tributação ao Estado onde se localiza o imóvel (cf. artigo 6.º do Modelo de Convenção Fiscal sobre o Rendimento e o Património da OCDE).</a:t>
            </a:r>
          </a:p>
        </p:txBody>
      </p:sp>
    </p:spTree>
    <p:extLst>
      <p:ext uri="{BB962C8B-B14F-4D97-AF65-F5344CB8AC3E}">
        <p14:creationId xmlns:p14="http://schemas.microsoft.com/office/powerpoint/2010/main" val="403319045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F757F7-1B37-6A3B-6330-EC0D7EB4A835}"/>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8FC94E53-C1D1-26A9-997F-1852600AB80F}"/>
              </a:ext>
            </a:extLst>
          </p:cNvPr>
          <p:cNvSpPr>
            <a:spLocks noGrp="1"/>
          </p:cNvSpPr>
          <p:nvPr>
            <p:ph type="title"/>
          </p:nvPr>
        </p:nvSpPr>
        <p:spPr>
          <a:xfrm>
            <a:off x="838200" y="205484"/>
            <a:ext cx="10515600" cy="1394110"/>
          </a:xfrm>
        </p:spPr>
        <p:txBody>
          <a:bodyPr>
            <a:noAutofit/>
          </a:bodyPr>
          <a:lstStyle/>
          <a:p>
            <a:pPr algn="ctr"/>
            <a:r>
              <a:rPr lang="pt-PT" sz="3200" dirty="0"/>
              <a:t>Questão 48: que obrigações declarativas adicionais têm os não residentes (NIF, representante fiscal, etc.)?</a:t>
            </a:r>
          </a:p>
        </p:txBody>
      </p:sp>
      <p:sp>
        <p:nvSpPr>
          <p:cNvPr id="3" name="Marcador de Posição de Conteúdo 2">
            <a:extLst>
              <a:ext uri="{FF2B5EF4-FFF2-40B4-BE49-F238E27FC236}">
                <a16:creationId xmlns:a16="http://schemas.microsoft.com/office/drawing/2014/main" id="{31746D86-C71E-6CB2-F8BB-DD42272B916E}"/>
              </a:ext>
            </a:extLst>
          </p:cNvPr>
          <p:cNvSpPr>
            <a:spLocks noGrp="1"/>
          </p:cNvSpPr>
          <p:nvPr>
            <p:ph idx="1"/>
          </p:nvPr>
        </p:nvSpPr>
        <p:spPr/>
        <p:txBody>
          <a:bodyPr>
            <a:normAutofit/>
          </a:bodyPr>
          <a:lstStyle/>
          <a:p>
            <a:pPr marL="0" indent="0">
              <a:buNone/>
            </a:pPr>
            <a:r>
              <a:rPr lang="pt-PT" dirty="0"/>
              <a:t>Mesmo residindo fora de Portugal, pode ser obrigado a entregar a declaração de IRS em Portugal caso tenha obtido rendimentos em território português (artigo 15.º do Código do IRS). </a:t>
            </a:r>
          </a:p>
          <a:p>
            <a:pPr marL="0" indent="0">
              <a:buNone/>
            </a:pPr>
            <a:r>
              <a:rPr lang="pt-PT" dirty="0"/>
              <a:t>Por exemplo: </a:t>
            </a:r>
          </a:p>
          <a:p>
            <a:r>
              <a:rPr lang="pt-PT" dirty="0"/>
              <a:t>Rendimentos de trabalho prestado em Portugal;</a:t>
            </a:r>
          </a:p>
          <a:p>
            <a:r>
              <a:rPr lang="pt-PT" dirty="0"/>
              <a:t>Rendimentos prediais de imóveis situados no país;</a:t>
            </a:r>
          </a:p>
          <a:p>
            <a:r>
              <a:rPr lang="pt-PT" dirty="0"/>
              <a:t>Pensões pagas por entidades portuguesas;</a:t>
            </a:r>
          </a:p>
          <a:p>
            <a:r>
              <a:rPr lang="pt-PT" dirty="0"/>
              <a:t>Rendimentos de capitais obtidos em instituições financeiras portuguesas.</a:t>
            </a:r>
          </a:p>
        </p:txBody>
      </p:sp>
    </p:spTree>
    <p:extLst>
      <p:ext uri="{BB962C8B-B14F-4D97-AF65-F5344CB8AC3E}">
        <p14:creationId xmlns:p14="http://schemas.microsoft.com/office/powerpoint/2010/main" val="254895231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8EBF9E-7149-0A56-93AC-6C9493EC9C9D}"/>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3BFD68DA-F44B-431C-3BF0-AF57B33EB217}"/>
              </a:ext>
            </a:extLst>
          </p:cNvPr>
          <p:cNvSpPr>
            <a:spLocks noGrp="1"/>
          </p:cNvSpPr>
          <p:nvPr>
            <p:ph type="title"/>
          </p:nvPr>
        </p:nvSpPr>
        <p:spPr>
          <a:xfrm>
            <a:off x="838200" y="205484"/>
            <a:ext cx="10515600" cy="1394110"/>
          </a:xfrm>
        </p:spPr>
        <p:txBody>
          <a:bodyPr>
            <a:noAutofit/>
          </a:bodyPr>
          <a:lstStyle/>
          <a:p>
            <a:pPr algn="ctr"/>
            <a:r>
              <a:rPr lang="pt-PT" sz="3200" dirty="0"/>
              <a:t>Questão 48: que obrigações declarativas adicionais têm os não residentes (NIF, representante fiscal, etc.)?</a:t>
            </a:r>
          </a:p>
        </p:txBody>
      </p:sp>
      <p:sp>
        <p:nvSpPr>
          <p:cNvPr id="3" name="Marcador de Posição de Conteúdo 2">
            <a:extLst>
              <a:ext uri="{FF2B5EF4-FFF2-40B4-BE49-F238E27FC236}">
                <a16:creationId xmlns:a16="http://schemas.microsoft.com/office/drawing/2014/main" id="{236AC1AB-8229-CB57-E40D-CCCDBB8D1662}"/>
              </a:ext>
            </a:extLst>
          </p:cNvPr>
          <p:cNvSpPr>
            <a:spLocks noGrp="1"/>
          </p:cNvSpPr>
          <p:nvPr>
            <p:ph idx="1"/>
          </p:nvPr>
        </p:nvSpPr>
        <p:spPr>
          <a:xfrm>
            <a:off x="602165" y="1825624"/>
            <a:ext cx="11240429" cy="4664385"/>
          </a:xfrm>
        </p:spPr>
        <p:txBody>
          <a:bodyPr>
            <a:normAutofit fontScale="92500" lnSpcReduction="10000"/>
          </a:bodyPr>
          <a:lstStyle/>
          <a:p>
            <a:pPr marL="0" indent="0">
              <a:buNone/>
            </a:pPr>
            <a:r>
              <a:rPr lang="pt-PT" sz="2400" dirty="0"/>
              <a:t>A residência fiscal no estrangeiro obriga, em alguns casos, à nomeação de um representante fiscal.</a:t>
            </a:r>
          </a:p>
          <a:p>
            <a:pPr marL="0" indent="0">
              <a:buNone/>
            </a:pPr>
            <a:r>
              <a:rPr lang="pt-PT" sz="2400" dirty="0"/>
              <a:t>A obrigação não se aplica a quem tenha morada fiscal na União Europeia, Noruega, Islândia e Liechtenstein. Nestes casos, a nomeação de um representante fiscal ou a adesão a às notificações eletrónicas é facultativa.</a:t>
            </a:r>
          </a:p>
          <a:p>
            <a:pPr marL="0" indent="0">
              <a:buNone/>
            </a:pPr>
            <a:r>
              <a:rPr lang="pt-PT" sz="2400" dirty="0"/>
              <a:t>Se residir noutro país (num país terceiro não UE) e tiver necessidade de qualquer interação jurídico-tributária com a AT pode optar por:</a:t>
            </a:r>
          </a:p>
          <a:p>
            <a:r>
              <a:rPr lang="pt-PT" sz="2400" dirty="0"/>
              <a:t>Designar um representante fiscal em Portugal;</a:t>
            </a:r>
          </a:p>
          <a:p>
            <a:r>
              <a:rPr lang="pt-PT" sz="2400" dirty="0"/>
              <a:t>Aderir à </a:t>
            </a:r>
            <a:r>
              <a:rPr lang="pt-PT" sz="2400" dirty="0" err="1"/>
              <a:t>ViaCTT</a:t>
            </a:r>
            <a:r>
              <a:rPr lang="pt-PT" sz="2400" dirty="0"/>
              <a:t> ;</a:t>
            </a:r>
          </a:p>
          <a:p>
            <a:r>
              <a:rPr lang="pt-PT" sz="2400" dirty="0"/>
              <a:t>Ativar o sistema de notificações e citações do portal das Finanças.</a:t>
            </a:r>
          </a:p>
          <a:p>
            <a:pPr marL="0" indent="0">
              <a:buNone/>
            </a:pPr>
            <a:r>
              <a:rPr lang="pt-PT" sz="2400" dirty="0"/>
              <a:t>Caso tenha uma atividade por conta própria sujeita a IVA em Portugal, é necessário nomear um representante fiscal, residente em território nacional e sujeito passivo de IVA. Neste caso, a opção pela adesão ao sistema de notificação eletrónica não dispensa a designação de um representante fiscal.</a:t>
            </a:r>
          </a:p>
        </p:txBody>
      </p:sp>
    </p:spTree>
    <p:extLst>
      <p:ext uri="{BB962C8B-B14F-4D97-AF65-F5344CB8AC3E}">
        <p14:creationId xmlns:p14="http://schemas.microsoft.com/office/powerpoint/2010/main" val="159165965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CC379C-6A68-B86B-D4E8-1BE1D628D2E6}"/>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D9A20839-4F98-8618-BC81-E997227BEDA8}"/>
              </a:ext>
            </a:extLst>
          </p:cNvPr>
          <p:cNvSpPr>
            <a:spLocks noGrp="1"/>
          </p:cNvSpPr>
          <p:nvPr>
            <p:ph type="title"/>
          </p:nvPr>
        </p:nvSpPr>
        <p:spPr>
          <a:xfrm>
            <a:off x="838200" y="205484"/>
            <a:ext cx="10515600" cy="1394110"/>
          </a:xfrm>
        </p:spPr>
        <p:txBody>
          <a:bodyPr>
            <a:noAutofit/>
          </a:bodyPr>
          <a:lstStyle/>
          <a:p>
            <a:pPr algn="ctr"/>
            <a:r>
              <a:rPr lang="pt-PT" sz="2800" dirty="0"/>
              <a:t>Questão 49: que custos associados ao período de arrendamento podem ser considerados no cálculo da mais-valia?</a:t>
            </a:r>
          </a:p>
        </p:txBody>
      </p:sp>
      <p:sp>
        <p:nvSpPr>
          <p:cNvPr id="3" name="Marcador de Posição de Conteúdo 2">
            <a:extLst>
              <a:ext uri="{FF2B5EF4-FFF2-40B4-BE49-F238E27FC236}">
                <a16:creationId xmlns:a16="http://schemas.microsoft.com/office/drawing/2014/main" id="{72715358-AD09-99EB-8235-A2AC1F27B89D}"/>
              </a:ext>
            </a:extLst>
          </p:cNvPr>
          <p:cNvSpPr>
            <a:spLocks noGrp="1"/>
          </p:cNvSpPr>
          <p:nvPr>
            <p:ph idx="1"/>
          </p:nvPr>
        </p:nvSpPr>
        <p:spPr>
          <a:xfrm>
            <a:off x="838200" y="2093026"/>
            <a:ext cx="10515600" cy="2671947"/>
          </a:xfrm>
        </p:spPr>
        <p:txBody>
          <a:bodyPr/>
          <a:lstStyle/>
          <a:p>
            <a:pPr marL="0" indent="0">
              <a:buNone/>
            </a:pPr>
            <a:r>
              <a:rPr lang="pt-PT" dirty="0"/>
              <a:t>As  despesas com obras de manutenção e conservação, por forma a valorizar o imóvel, desde que tenham sido realizadas nos últimos 12 anos e possam ser comprovadas por faturas. </a:t>
            </a:r>
          </a:p>
        </p:txBody>
      </p:sp>
    </p:spTree>
    <p:extLst>
      <p:ext uri="{BB962C8B-B14F-4D97-AF65-F5344CB8AC3E}">
        <p14:creationId xmlns:p14="http://schemas.microsoft.com/office/powerpoint/2010/main" val="35333769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0F0F68-D160-1DAB-200C-21FD6827DD54}"/>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1FE83DBB-05E6-4FFB-D493-99CCA3969F71}"/>
              </a:ext>
            </a:extLst>
          </p:cNvPr>
          <p:cNvSpPr>
            <a:spLocks noGrp="1"/>
          </p:cNvSpPr>
          <p:nvPr>
            <p:ph type="title"/>
          </p:nvPr>
        </p:nvSpPr>
        <p:spPr>
          <a:xfrm>
            <a:off x="838200" y="0"/>
            <a:ext cx="10515600" cy="1305413"/>
          </a:xfrm>
        </p:spPr>
        <p:txBody>
          <a:bodyPr>
            <a:normAutofit/>
          </a:bodyPr>
          <a:lstStyle/>
          <a:p>
            <a:pPr algn="ctr"/>
            <a:r>
              <a:rPr lang="pt-PT" sz="3600" dirty="0"/>
              <a:t>Questão 2: Isenção total de IRS sobre mais-valias? Condições de acesso?</a:t>
            </a:r>
          </a:p>
        </p:txBody>
      </p:sp>
      <p:sp>
        <p:nvSpPr>
          <p:cNvPr id="3" name="Marcador de Posição de Conteúdo 2">
            <a:extLst>
              <a:ext uri="{FF2B5EF4-FFF2-40B4-BE49-F238E27FC236}">
                <a16:creationId xmlns:a16="http://schemas.microsoft.com/office/drawing/2014/main" id="{76001A9F-EB71-DA58-3233-6F054EFF4846}"/>
              </a:ext>
            </a:extLst>
          </p:cNvPr>
          <p:cNvSpPr>
            <a:spLocks noGrp="1"/>
          </p:cNvSpPr>
          <p:nvPr>
            <p:ph idx="1"/>
          </p:nvPr>
        </p:nvSpPr>
        <p:spPr>
          <a:xfrm>
            <a:off x="615462" y="1305413"/>
            <a:ext cx="10972800" cy="5187462"/>
          </a:xfrm>
        </p:spPr>
        <p:txBody>
          <a:bodyPr>
            <a:normAutofit lnSpcReduction="10000"/>
          </a:bodyPr>
          <a:lstStyle/>
          <a:p>
            <a:pPr marL="0" indent="0">
              <a:buNone/>
            </a:pPr>
            <a:r>
              <a:rPr lang="pt-PT" dirty="0"/>
              <a:t>Isenção de IRS sobre as mais-valias prediais decorrentes da venda de imóveis habitacionais, desde que o valor realizado seja reinvestido na aquisição de outro imóvel destinado a </a:t>
            </a:r>
            <a:r>
              <a:rPr lang="pt-PT" b="1" dirty="0"/>
              <a:t>arrendamento habitacional com renda considerada moderada</a:t>
            </a:r>
            <a:r>
              <a:rPr lang="pt-PT" dirty="0"/>
              <a:t>, sujeito à verificação da seguinte condição: </a:t>
            </a:r>
          </a:p>
          <a:p>
            <a:pPr marL="0" indent="0">
              <a:buNone/>
            </a:pPr>
            <a:endParaRPr lang="pt-PT" dirty="0"/>
          </a:p>
          <a:p>
            <a:pPr marL="457200" lvl="1" indent="0">
              <a:buNone/>
            </a:pPr>
            <a:r>
              <a:rPr lang="pt-PT" dirty="0"/>
              <a:t>O reinvestimento deve ocorrer num período compreendido entre 24 meses anteriores e 36 meses posteriores à data da realização da venda.</a:t>
            </a:r>
          </a:p>
          <a:p>
            <a:pPr marL="457200" lvl="1" indent="0">
              <a:buNone/>
            </a:pPr>
            <a:endParaRPr lang="pt-PT" dirty="0"/>
          </a:p>
          <a:p>
            <a:pPr marL="0" indent="0">
              <a:buNone/>
            </a:pPr>
            <a:r>
              <a:rPr lang="pt-PT" dirty="0"/>
              <a:t>Esta condição já existe no atual regime do reinvestimento previsto no Código do IRS no caso de imóveis destinados a habitação própria e permanente do sujeito passivo ou do seu agregado familiar.</a:t>
            </a:r>
          </a:p>
          <a:p>
            <a:pPr marL="0" indent="0">
              <a:buNone/>
            </a:pPr>
            <a:r>
              <a:rPr lang="pt-PT" dirty="0"/>
              <a:t>Técnica legislativa -  alteração do artigo 10.º CIRS</a:t>
            </a:r>
          </a:p>
        </p:txBody>
      </p:sp>
    </p:spTree>
    <p:extLst>
      <p:ext uri="{BB962C8B-B14F-4D97-AF65-F5344CB8AC3E}">
        <p14:creationId xmlns:p14="http://schemas.microsoft.com/office/powerpoint/2010/main" val="242864288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19E0ED-76CA-D1D9-BBDC-1B1487C3D2F5}"/>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AF022D75-8F19-368D-3465-21DB5701E7D6}"/>
              </a:ext>
            </a:extLst>
          </p:cNvPr>
          <p:cNvSpPr>
            <a:spLocks noGrp="1"/>
          </p:cNvSpPr>
          <p:nvPr>
            <p:ph type="title"/>
          </p:nvPr>
        </p:nvSpPr>
        <p:spPr>
          <a:xfrm>
            <a:off x="838200" y="88526"/>
            <a:ext cx="10515600" cy="1394110"/>
          </a:xfrm>
        </p:spPr>
        <p:txBody>
          <a:bodyPr>
            <a:noAutofit/>
          </a:bodyPr>
          <a:lstStyle/>
          <a:p>
            <a:pPr algn="ctr"/>
            <a:r>
              <a:rPr lang="pt-PT" sz="2800" dirty="0"/>
              <a:t>Questão 50: como se tratam fiscalmente as indemnizações pagas ao inquilino para cessação antecipada do contrato, no contexto de futura venda do imóvel?</a:t>
            </a:r>
          </a:p>
        </p:txBody>
      </p:sp>
      <p:sp>
        <p:nvSpPr>
          <p:cNvPr id="3" name="Marcador de Posição de Conteúdo 2">
            <a:extLst>
              <a:ext uri="{FF2B5EF4-FFF2-40B4-BE49-F238E27FC236}">
                <a16:creationId xmlns:a16="http://schemas.microsoft.com/office/drawing/2014/main" id="{1F0A5371-B4D9-53AC-77C4-D5494AAAAEA3}"/>
              </a:ext>
            </a:extLst>
          </p:cNvPr>
          <p:cNvSpPr>
            <a:spLocks noGrp="1"/>
          </p:cNvSpPr>
          <p:nvPr>
            <p:ph idx="1"/>
          </p:nvPr>
        </p:nvSpPr>
        <p:spPr>
          <a:xfrm>
            <a:off x="838200" y="1482637"/>
            <a:ext cx="10983950" cy="5205242"/>
          </a:xfrm>
        </p:spPr>
        <p:txBody>
          <a:bodyPr>
            <a:normAutofit fontScale="92500" lnSpcReduction="10000"/>
          </a:bodyPr>
          <a:lstStyle/>
          <a:p>
            <a:pPr marL="0" indent="0">
              <a:buNone/>
            </a:pPr>
            <a:r>
              <a:rPr lang="pt-PT" dirty="0"/>
              <a:t>Informação vinculativa n.º 27280, com despacho de 2025-03-12, do Chefe de Divisão da DSIRS, por subdelegação - Despesas e encargos - Pagamento de indemnização a inquilino por renúncia onerosa de posição contratual</a:t>
            </a:r>
          </a:p>
          <a:p>
            <a:pPr marL="0" indent="0">
              <a:buNone/>
            </a:pPr>
            <a:r>
              <a:rPr lang="pt-PT" dirty="0"/>
              <a:t>Nos termos do disposto no artigo 51.º, n.º 1 - alínea a) do Código do IRS, para a determinação das mais-valias sujeitas a imposto, ao valor de aquisição acresce, designadamente, a indemnização comprovadamente paga pela renúncia onerosa a posições contratuais ou outros direitos inerentes a contratos relativos a esses bens, nas situações de alienação onerosa de direitos reais sobre bens imóveis.</a:t>
            </a:r>
          </a:p>
          <a:p>
            <a:pPr marL="0" indent="0">
              <a:buNone/>
            </a:pPr>
            <a:r>
              <a:rPr lang="pt-PT" dirty="0"/>
              <a:t>Para o efeito, deve o pagamento da referida indemnização ser sustentado por acordo escrito entre as partes, bem como, por documento de quitação que, sem quaisquer dúvidas, permita identificar o valor da mesma, os intervenientes no negócio e o imóvel em causa e deverá ser inscrita no anexo G, no campo Despesas e Encargos, da Declaração Modelo 3, do ano da alienação do imóvel.</a:t>
            </a:r>
          </a:p>
        </p:txBody>
      </p:sp>
    </p:spTree>
    <p:extLst>
      <p:ext uri="{BB962C8B-B14F-4D97-AF65-F5344CB8AC3E}">
        <p14:creationId xmlns:p14="http://schemas.microsoft.com/office/powerpoint/2010/main" val="255345430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1DF337-52FA-0224-9314-EC789B188D5A}"/>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D6DE2F60-517C-8FBD-5CED-423C1E689D61}"/>
              </a:ext>
            </a:extLst>
          </p:cNvPr>
          <p:cNvSpPr>
            <a:spLocks noGrp="1"/>
          </p:cNvSpPr>
          <p:nvPr>
            <p:ph type="title"/>
          </p:nvPr>
        </p:nvSpPr>
        <p:spPr>
          <a:xfrm>
            <a:off x="838200" y="205484"/>
            <a:ext cx="10515600" cy="1394110"/>
          </a:xfrm>
        </p:spPr>
        <p:txBody>
          <a:bodyPr>
            <a:noAutofit/>
          </a:bodyPr>
          <a:lstStyle/>
          <a:p>
            <a:pPr algn="ctr"/>
            <a:r>
              <a:rPr lang="pt-PT" sz="3200" dirty="0"/>
              <a:t>Questão 51: quais são as diferenças de enquadramento fiscal entre arrendamento “tradicional” e alojamento local (AL), em termos de IRS/IRC e IVA?</a:t>
            </a:r>
          </a:p>
        </p:txBody>
      </p:sp>
      <p:sp>
        <p:nvSpPr>
          <p:cNvPr id="3" name="Marcador de Posição de Conteúdo 2">
            <a:extLst>
              <a:ext uri="{FF2B5EF4-FFF2-40B4-BE49-F238E27FC236}">
                <a16:creationId xmlns:a16="http://schemas.microsoft.com/office/drawing/2014/main" id="{962AAD47-574D-211C-1AE2-FC08D2A40109}"/>
              </a:ext>
            </a:extLst>
          </p:cNvPr>
          <p:cNvSpPr>
            <a:spLocks noGrp="1"/>
          </p:cNvSpPr>
          <p:nvPr>
            <p:ph idx="1"/>
          </p:nvPr>
        </p:nvSpPr>
        <p:spPr>
          <a:xfrm>
            <a:off x="616687" y="1871330"/>
            <a:ext cx="11225907" cy="4572000"/>
          </a:xfrm>
        </p:spPr>
        <p:txBody>
          <a:bodyPr>
            <a:normAutofit fontScale="92500"/>
          </a:bodyPr>
          <a:lstStyle/>
          <a:p>
            <a:pPr marL="0" indent="0">
              <a:buNone/>
            </a:pPr>
            <a:r>
              <a:rPr lang="pt-PT" sz="3200" dirty="0"/>
              <a:t>O arrendamento tradicional tributa as rendas como Rendimentos Prediais (Categoria F no IRS) com taxas liberatórias (5%, 10% ou 28% dependendo da duração do contrato).</a:t>
            </a:r>
          </a:p>
          <a:p>
            <a:pPr marL="0" indent="0">
              <a:buNone/>
            </a:pPr>
            <a:r>
              <a:rPr lang="pt-PT" sz="3200" dirty="0"/>
              <a:t>O Alojamento Local (AL) é uma atividade económica (Categoria B ou C do IRS) que tributa os lucros, podendo ser mais complexo consoante se adote o regime simplificado (de IRS/IRC) ou a contabilidade organizada. </a:t>
            </a:r>
          </a:p>
          <a:p>
            <a:pPr marL="0" indent="0">
              <a:buNone/>
            </a:pPr>
            <a:r>
              <a:rPr lang="pt-PT" sz="3200" dirty="0"/>
              <a:t>O AL implica a apresentação de Declaração de Início de Atividade e Registo (Registo Nacional de Alojamento Local - RNAL). </a:t>
            </a:r>
          </a:p>
        </p:txBody>
      </p:sp>
    </p:spTree>
    <p:extLst>
      <p:ext uri="{BB962C8B-B14F-4D97-AF65-F5344CB8AC3E}">
        <p14:creationId xmlns:p14="http://schemas.microsoft.com/office/powerpoint/2010/main" val="304059248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558442-9EFD-3E30-C4CA-F5EEEE96AF6F}"/>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8A3679AC-7335-DE4D-8D01-33CD1C8DCD51}"/>
              </a:ext>
            </a:extLst>
          </p:cNvPr>
          <p:cNvSpPr>
            <a:spLocks noGrp="1"/>
          </p:cNvSpPr>
          <p:nvPr>
            <p:ph type="title"/>
          </p:nvPr>
        </p:nvSpPr>
        <p:spPr>
          <a:xfrm>
            <a:off x="838200" y="205484"/>
            <a:ext cx="10515600" cy="1394110"/>
          </a:xfrm>
        </p:spPr>
        <p:txBody>
          <a:bodyPr>
            <a:noAutofit/>
          </a:bodyPr>
          <a:lstStyle/>
          <a:p>
            <a:pPr algn="ctr"/>
            <a:r>
              <a:rPr lang="pt-PT" sz="3200" dirty="0"/>
              <a:t>Questão 52: quando é que a exploração de imóveis via plataformas (</a:t>
            </a:r>
            <a:r>
              <a:rPr lang="pt-PT" sz="3200" dirty="0" err="1"/>
              <a:t>Airbnb</a:t>
            </a:r>
            <a:r>
              <a:rPr lang="pt-PT" sz="3200" dirty="0"/>
              <a:t>, </a:t>
            </a:r>
            <a:r>
              <a:rPr lang="pt-PT" sz="3200" dirty="0" err="1"/>
              <a:t>Booking</a:t>
            </a:r>
            <a:r>
              <a:rPr lang="pt-PT" sz="3200" dirty="0"/>
              <a:t>, etc.) deixa de ser rendimento predial e passa a ser considerado atividade empresarial?</a:t>
            </a:r>
          </a:p>
        </p:txBody>
      </p:sp>
      <p:sp>
        <p:nvSpPr>
          <p:cNvPr id="3" name="Marcador de Posição de Conteúdo 2">
            <a:extLst>
              <a:ext uri="{FF2B5EF4-FFF2-40B4-BE49-F238E27FC236}">
                <a16:creationId xmlns:a16="http://schemas.microsoft.com/office/drawing/2014/main" id="{AF267111-89A5-CCD1-06C6-055472E39246}"/>
              </a:ext>
            </a:extLst>
          </p:cNvPr>
          <p:cNvSpPr>
            <a:spLocks noGrp="1"/>
          </p:cNvSpPr>
          <p:nvPr>
            <p:ph idx="1"/>
          </p:nvPr>
        </p:nvSpPr>
        <p:spPr>
          <a:xfrm>
            <a:off x="646771" y="1825624"/>
            <a:ext cx="11050857" cy="4909713"/>
          </a:xfrm>
        </p:spPr>
        <p:txBody>
          <a:bodyPr>
            <a:normAutofit fontScale="85000" lnSpcReduction="10000"/>
          </a:bodyPr>
          <a:lstStyle/>
          <a:p>
            <a:pPr marL="0" indent="0">
              <a:buNone/>
            </a:pPr>
            <a:r>
              <a:rPr lang="pt-PT" dirty="0"/>
              <a:t>Em Portugal, o Alojamento Local (AL) é uma atividade económica (Categoria B ou C do IRS). </a:t>
            </a:r>
          </a:p>
          <a:p>
            <a:pPr marL="0" indent="0">
              <a:buNone/>
            </a:pPr>
            <a:r>
              <a:rPr lang="pt-PT" dirty="0"/>
              <a:t>Se um imóvel for utilizado para uma atividade de AL em regime de propriedade pessoal, é considerado um ativo empresarial e não um investimento privado. Consequentemente, aquando da venda, a mais-valia é tributada como um rendimento empresarial (rendimento acréscimo) e não como uma mais-valia para efeitos de IRS. </a:t>
            </a:r>
          </a:p>
          <a:p>
            <a:pPr marL="0" indent="0">
              <a:buNone/>
            </a:pPr>
            <a:r>
              <a:rPr lang="pt-PT" dirty="0"/>
              <a:t>Existe uma forma potencial de mitigar esta questão: se a atividade de AL terminar pelo menos três anos antes da venda, a propriedade pode recuperar o seu estatuto de ativo privado, tornando-a elegível para o tratamento fiscal mais favorável das mais-valias.</a:t>
            </a:r>
          </a:p>
          <a:p>
            <a:pPr marL="0" indent="0">
              <a:buNone/>
            </a:pPr>
            <a:r>
              <a:rPr lang="pt-PT" dirty="0"/>
              <a:t>A exploração de imóveis via plataformas (</a:t>
            </a:r>
            <a:r>
              <a:rPr lang="pt-PT" dirty="0" err="1"/>
              <a:t>Airbnb</a:t>
            </a:r>
            <a:r>
              <a:rPr lang="pt-PT" dirty="0"/>
              <a:t>, </a:t>
            </a:r>
            <a:r>
              <a:rPr lang="pt-PT" dirty="0" err="1"/>
              <a:t>Booking</a:t>
            </a:r>
            <a:r>
              <a:rPr lang="pt-PT" dirty="0"/>
              <a:t>), implica a emissão de fatura ao cliente final, com taxas incluídas (v.g. Taxa Turística). É excluída da fatura a comissão cobrada pelo </a:t>
            </a:r>
            <a:r>
              <a:rPr lang="pt-PT" dirty="0" err="1"/>
              <a:t>Airbnb</a:t>
            </a:r>
            <a:r>
              <a:rPr lang="pt-PT" dirty="0"/>
              <a:t>/</a:t>
            </a:r>
            <a:r>
              <a:rPr lang="pt-PT" dirty="0" err="1"/>
              <a:t>Booking</a:t>
            </a:r>
            <a:r>
              <a:rPr lang="pt-PT" dirty="0"/>
              <a:t> (cf. informação vinculativa 918/2018, com despacho concordante da Subdiretora Geral do IR, de 27-04-2018)</a:t>
            </a:r>
          </a:p>
        </p:txBody>
      </p:sp>
    </p:spTree>
    <p:extLst>
      <p:ext uri="{BB962C8B-B14F-4D97-AF65-F5344CB8AC3E}">
        <p14:creationId xmlns:p14="http://schemas.microsoft.com/office/powerpoint/2010/main" val="414172334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EB7AE5-CC01-2A68-C1E3-D437897140A8}"/>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B951BED8-8036-DCD6-7274-8BE21EFB3156}"/>
              </a:ext>
            </a:extLst>
          </p:cNvPr>
          <p:cNvSpPr>
            <a:spLocks noGrp="1"/>
          </p:cNvSpPr>
          <p:nvPr>
            <p:ph type="title"/>
          </p:nvPr>
        </p:nvSpPr>
        <p:spPr>
          <a:xfrm>
            <a:off x="838200" y="205484"/>
            <a:ext cx="10515600" cy="1394110"/>
          </a:xfrm>
        </p:spPr>
        <p:txBody>
          <a:bodyPr>
            <a:noAutofit/>
          </a:bodyPr>
          <a:lstStyle/>
          <a:p>
            <a:pPr algn="ctr"/>
            <a:r>
              <a:rPr lang="pt-PT" sz="3200" dirty="0"/>
              <a:t>Questão 53: quais são os principais focos de fiscalização da AT na área do arrendamento (rendas não declaradas, contratos não comunicados, valores manifestamente baixos, etc.)?</a:t>
            </a:r>
          </a:p>
        </p:txBody>
      </p:sp>
      <p:sp>
        <p:nvSpPr>
          <p:cNvPr id="3" name="Marcador de Posição de Conteúdo 2">
            <a:extLst>
              <a:ext uri="{FF2B5EF4-FFF2-40B4-BE49-F238E27FC236}">
                <a16:creationId xmlns:a16="http://schemas.microsoft.com/office/drawing/2014/main" id="{54416914-D754-57DF-F2DE-4B1DD5907B4B}"/>
              </a:ext>
            </a:extLst>
          </p:cNvPr>
          <p:cNvSpPr>
            <a:spLocks noGrp="1"/>
          </p:cNvSpPr>
          <p:nvPr>
            <p:ph idx="1"/>
          </p:nvPr>
        </p:nvSpPr>
        <p:spPr/>
        <p:txBody>
          <a:bodyPr/>
          <a:lstStyle/>
          <a:p>
            <a:pPr marL="0" indent="0">
              <a:buNone/>
            </a:pPr>
            <a:r>
              <a:rPr lang="pt-PT" dirty="0"/>
              <a:t>Fiscalização de rendas não declaradas, contratos de arrendamento sem comunicação, valores de renda incompatíveis com o mercado (muito baixos ou muito altos), falta de emissão de recibos eletrónicos, subdeclaração de rendimentos</a:t>
            </a:r>
          </a:p>
          <a:p>
            <a:pPr marL="0" indent="0">
              <a:buNone/>
            </a:pPr>
            <a:r>
              <a:rPr lang="pt-PT" dirty="0"/>
              <a:t>Meios de controlo: cruzamento de dados (como benefícios fiscais e transações bancárias) para identificar infrações e aplicar coimas e liquidações retroativas de IRS. Ferramentas de inteligência artificial </a:t>
            </a:r>
          </a:p>
        </p:txBody>
      </p:sp>
    </p:spTree>
    <p:extLst>
      <p:ext uri="{BB962C8B-B14F-4D97-AF65-F5344CB8AC3E}">
        <p14:creationId xmlns:p14="http://schemas.microsoft.com/office/powerpoint/2010/main" val="400294716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101298-FC01-8CD8-46F4-80A43E42FDEF}"/>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B9B274A8-25CE-298D-0BFC-AC3C3D41BC9C}"/>
              </a:ext>
            </a:extLst>
          </p:cNvPr>
          <p:cNvSpPr>
            <a:spLocks noGrp="1"/>
          </p:cNvSpPr>
          <p:nvPr>
            <p:ph type="title"/>
          </p:nvPr>
        </p:nvSpPr>
        <p:spPr>
          <a:xfrm>
            <a:off x="838200" y="205484"/>
            <a:ext cx="10515600" cy="1394110"/>
          </a:xfrm>
        </p:spPr>
        <p:txBody>
          <a:bodyPr>
            <a:noAutofit/>
          </a:bodyPr>
          <a:lstStyle/>
          <a:p>
            <a:pPr algn="ctr"/>
            <a:r>
              <a:rPr lang="pt-PT" sz="3200" dirty="0"/>
              <a:t>Questão 54: quais são as coimas e sanções mais frequentes relacionadas com incumprimento fiscal no arrendamento?</a:t>
            </a:r>
          </a:p>
        </p:txBody>
      </p:sp>
      <p:sp>
        <p:nvSpPr>
          <p:cNvPr id="3" name="Marcador de Posição de Conteúdo 2">
            <a:extLst>
              <a:ext uri="{FF2B5EF4-FFF2-40B4-BE49-F238E27FC236}">
                <a16:creationId xmlns:a16="http://schemas.microsoft.com/office/drawing/2014/main" id="{96876E10-0625-8EF5-25B3-381FDEA2859C}"/>
              </a:ext>
            </a:extLst>
          </p:cNvPr>
          <p:cNvSpPr>
            <a:spLocks noGrp="1"/>
          </p:cNvSpPr>
          <p:nvPr>
            <p:ph idx="1"/>
          </p:nvPr>
        </p:nvSpPr>
        <p:spPr/>
        <p:txBody>
          <a:bodyPr/>
          <a:lstStyle/>
          <a:p>
            <a:pPr marL="0" indent="0">
              <a:buNone/>
            </a:pPr>
            <a:r>
              <a:rPr lang="pt-PT" dirty="0"/>
              <a:t>Ver resposta à questão 29: Artigo 117.º do RGIT</a:t>
            </a:r>
          </a:p>
          <a:p>
            <a:pPr marL="0" indent="0">
              <a:buNone/>
            </a:pPr>
            <a:r>
              <a:rPr lang="pt-PT" dirty="0"/>
              <a:t>As coimas mais frequentes resultam da falta ou atraso no registo de contratos e na entrega de declarações fiscais, podendo variar entre €150 a €3.750, a que acresce o pagamento dos impostos em falta (IRS/IRC). </a:t>
            </a:r>
          </a:p>
        </p:txBody>
      </p:sp>
    </p:spTree>
    <p:extLst>
      <p:ext uri="{BB962C8B-B14F-4D97-AF65-F5344CB8AC3E}">
        <p14:creationId xmlns:p14="http://schemas.microsoft.com/office/powerpoint/2010/main" val="37143947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209AC7-A03C-D6EF-3F99-D46E6A003930}"/>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B11C388E-C70C-62B2-FE08-0DB20CAA8B30}"/>
              </a:ext>
            </a:extLst>
          </p:cNvPr>
          <p:cNvSpPr>
            <a:spLocks noGrp="1"/>
          </p:cNvSpPr>
          <p:nvPr>
            <p:ph type="title"/>
          </p:nvPr>
        </p:nvSpPr>
        <p:spPr>
          <a:xfrm>
            <a:off x="838200" y="140677"/>
            <a:ext cx="10515600" cy="1582615"/>
          </a:xfrm>
        </p:spPr>
        <p:txBody>
          <a:bodyPr>
            <a:normAutofit/>
          </a:bodyPr>
          <a:lstStyle/>
          <a:p>
            <a:pPr algn="ctr"/>
            <a:r>
              <a:rPr lang="pt-PT" sz="3200" dirty="0"/>
              <a:t>Questão 3: IVA 6 % na construção / empreitadas / subempreitadas / remodelações – Como se liquida? E como funciona para contribuintes em regime de isenção?</a:t>
            </a:r>
          </a:p>
        </p:txBody>
      </p:sp>
      <p:sp>
        <p:nvSpPr>
          <p:cNvPr id="3" name="Marcador de Posição de Conteúdo 2">
            <a:extLst>
              <a:ext uri="{FF2B5EF4-FFF2-40B4-BE49-F238E27FC236}">
                <a16:creationId xmlns:a16="http://schemas.microsoft.com/office/drawing/2014/main" id="{FF6ABFA6-F6F6-3086-2020-3AC0E6A8E807}"/>
              </a:ext>
            </a:extLst>
          </p:cNvPr>
          <p:cNvSpPr>
            <a:spLocks noGrp="1"/>
          </p:cNvSpPr>
          <p:nvPr>
            <p:ph idx="1"/>
          </p:nvPr>
        </p:nvSpPr>
        <p:spPr>
          <a:xfrm>
            <a:off x="404447" y="1723292"/>
            <a:ext cx="11289322" cy="4994031"/>
          </a:xfrm>
        </p:spPr>
        <p:txBody>
          <a:bodyPr>
            <a:normAutofit lnSpcReduction="10000"/>
          </a:bodyPr>
          <a:lstStyle/>
          <a:p>
            <a:pPr marL="0" indent="0">
              <a:buNone/>
            </a:pPr>
            <a:r>
              <a:rPr lang="pt-PT" dirty="0"/>
              <a:t>É aditada, à Lista I anexa ao Código do IVA, uma nova verba que prevê a aplicação da taxa reduzida de IVA de 6% (ao invés da taxa de 23%) às empreitadas de construção ou reabilitação de: </a:t>
            </a:r>
          </a:p>
          <a:p>
            <a:pPr marL="0" indent="0">
              <a:buNone/>
            </a:pPr>
            <a:endParaRPr lang="pt-PT" dirty="0"/>
          </a:p>
          <a:p>
            <a:pPr>
              <a:buFont typeface="Wingdings" panose="05000000000000000000" pitchFamily="2" charset="2"/>
              <a:buChar char="§"/>
            </a:pPr>
            <a:r>
              <a:rPr lang="pt-PT" dirty="0"/>
              <a:t>Imóveis que se destinem à </a:t>
            </a:r>
            <a:r>
              <a:rPr lang="pt-PT" b="1" u="sng" dirty="0"/>
              <a:t>venda</a:t>
            </a:r>
            <a:r>
              <a:rPr lang="pt-PT" dirty="0"/>
              <a:t> para habitação própria e permanente do adquirente ou para </a:t>
            </a:r>
            <a:r>
              <a:rPr lang="pt-PT" b="1" u="sng" dirty="0"/>
              <a:t>arrendamento habitacional</a:t>
            </a:r>
            <a:r>
              <a:rPr lang="pt-PT" dirty="0"/>
              <a:t>, cujo preço de venda não exceda €648.022 ou valor de renda mensal não exceda €2.300. </a:t>
            </a:r>
          </a:p>
          <a:p>
            <a:pPr>
              <a:buFont typeface="Wingdings" panose="05000000000000000000" pitchFamily="2" charset="2"/>
              <a:buChar char="§"/>
            </a:pPr>
            <a:r>
              <a:rPr lang="pt-PT" dirty="0"/>
              <a:t>Prédios urbanos ou frações autónomas de prédios urbanos para arrendamento habitacional ou arrendamento para subarrendamento habitacional abrangidos pelo regime de contratos de investimento para arrendamento. </a:t>
            </a:r>
          </a:p>
        </p:txBody>
      </p:sp>
    </p:spTree>
    <p:extLst>
      <p:ext uri="{BB962C8B-B14F-4D97-AF65-F5344CB8AC3E}">
        <p14:creationId xmlns:p14="http://schemas.microsoft.com/office/powerpoint/2010/main" val="21433691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0AF28F-5DD8-2C55-A441-D727E52238A1}"/>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5064E159-6B56-C0D3-A4B5-BF585DE1249B}"/>
              </a:ext>
            </a:extLst>
          </p:cNvPr>
          <p:cNvSpPr>
            <a:spLocks noGrp="1"/>
          </p:cNvSpPr>
          <p:nvPr>
            <p:ph type="title"/>
          </p:nvPr>
        </p:nvSpPr>
        <p:spPr>
          <a:xfrm>
            <a:off x="838200" y="140677"/>
            <a:ext cx="10515600" cy="1582615"/>
          </a:xfrm>
        </p:spPr>
        <p:txBody>
          <a:bodyPr>
            <a:normAutofit/>
          </a:bodyPr>
          <a:lstStyle/>
          <a:p>
            <a:pPr algn="ctr"/>
            <a:r>
              <a:rPr lang="pt-PT" sz="3200" dirty="0"/>
              <a:t>Questão 3: IVA 6 % na construção / empreitadas / subempreitadas / remodelações – Como se liquida? E como funciona para contribuintes em regime de isenção?</a:t>
            </a:r>
          </a:p>
        </p:txBody>
      </p:sp>
      <p:sp>
        <p:nvSpPr>
          <p:cNvPr id="3" name="Marcador de Posição de Conteúdo 2">
            <a:extLst>
              <a:ext uri="{FF2B5EF4-FFF2-40B4-BE49-F238E27FC236}">
                <a16:creationId xmlns:a16="http://schemas.microsoft.com/office/drawing/2014/main" id="{8243B67B-942E-0A38-DFA9-3269F4904B3B}"/>
              </a:ext>
            </a:extLst>
          </p:cNvPr>
          <p:cNvSpPr>
            <a:spLocks noGrp="1"/>
          </p:cNvSpPr>
          <p:nvPr>
            <p:ph idx="1"/>
          </p:nvPr>
        </p:nvSpPr>
        <p:spPr>
          <a:xfrm>
            <a:off x="404447" y="1723292"/>
            <a:ext cx="11289322" cy="4994031"/>
          </a:xfrm>
        </p:spPr>
        <p:txBody>
          <a:bodyPr>
            <a:normAutofit/>
          </a:bodyPr>
          <a:lstStyle/>
          <a:p>
            <a:pPr marL="0" indent="0">
              <a:buNone/>
            </a:pPr>
            <a:r>
              <a:rPr lang="pt-PT" dirty="0"/>
              <a:t>No caso de </a:t>
            </a:r>
            <a:r>
              <a:rPr lang="pt-PT" b="1" dirty="0"/>
              <a:t>venda </a:t>
            </a:r>
            <a:r>
              <a:rPr lang="pt-PT" dirty="0"/>
              <a:t>de casas a preços moderados, propõe-se que a redução do IVA só seja aplicada quando os imóveis forem vendidos num prazo máximo de 24 meses a contar da data da emissão de licença de utilização. </a:t>
            </a:r>
          </a:p>
          <a:p>
            <a:pPr marL="0" indent="0">
              <a:buNone/>
            </a:pPr>
            <a:r>
              <a:rPr lang="pt-PT" dirty="0"/>
              <a:t>No caso do </a:t>
            </a:r>
            <a:r>
              <a:rPr lang="pt-PT" b="1" dirty="0"/>
              <a:t>arrendamento</a:t>
            </a:r>
            <a:r>
              <a:rPr lang="pt-PT" dirty="0"/>
              <a:t>, também só haverá lugar à redução do imposto se as casas forem colocadas para arrendar num prazo de dois anos, bem como se os imóveis em causa forem arrendados por um mínimo de 36 meses (ou seja, 3 anos), seguidos ou interpolados.</a:t>
            </a:r>
          </a:p>
          <a:p>
            <a:pPr marL="0" indent="0">
              <a:buNone/>
            </a:pPr>
            <a:r>
              <a:rPr lang="pt-PT" dirty="0"/>
              <a:t>Esta medida terá </a:t>
            </a:r>
            <a:r>
              <a:rPr lang="pt-PT" b="1" dirty="0"/>
              <a:t>efeitos retroativos</a:t>
            </a:r>
            <a:r>
              <a:rPr lang="pt-PT" dirty="0"/>
              <a:t>: o IVA reduzido vai aplicar-se a operações urbanísticas iniciadas entre 23 de setembro de 2025 e 31 de dezembro de 2029 e cuja exigibilidade do imposto ocorra a partir de 1 de janeiro de 2026</a:t>
            </a:r>
          </a:p>
        </p:txBody>
      </p:sp>
    </p:spTree>
    <p:extLst>
      <p:ext uri="{BB962C8B-B14F-4D97-AF65-F5344CB8AC3E}">
        <p14:creationId xmlns:p14="http://schemas.microsoft.com/office/powerpoint/2010/main" val="1691655382"/>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531</TotalTime>
  <Words>9842</Words>
  <Application>Microsoft Office PowerPoint</Application>
  <PresentationFormat>Ecrã Panorâmico</PresentationFormat>
  <Paragraphs>344</Paragraphs>
  <Slides>74</Slides>
  <Notes>0</Notes>
  <HiddenSlides>0</HiddenSlides>
  <MMClips>0</MMClips>
  <ScaleCrop>false</ScaleCrop>
  <HeadingPairs>
    <vt:vector size="6" baseType="variant">
      <vt:variant>
        <vt:lpstr>Tipos de letra usados</vt:lpstr>
      </vt:variant>
      <vt:variant>
        <vt:i4>5</vt:i4>
      </vt:variant>
      <vt:variant>
        <vt:lpstr>Tema</vt:lpstr>
      </vt:variant>
      <vt:variant>
        <vt:i4>1</vt:i4>
      </vt:variant>
      <vt:variant>
        <vt:lpstr>Títulos dos diapositivos</vt:lpstr>
      </vt:variant>
      <vt:variant>
        <vt:i4>74</vt:i4>
      </vt:variant>
    </vt:vector>
  </HeadingPairs>
  <TitlesOfParts>
    <vt:vector size="80" baseType="lpstr">
      <vt:lpstr>Aptos</vt:lpstr>
      <vt:lpstr>Aptos Display</vt:lpstr>
      <vt:lpstr>Aptos Narrow</vt:lpstr>
      <vt:lpstr>Arial</vt:lpstr>
      <vt:lpstr>Wingdings</vt:lpstr>
      <vt:lpstr>Tema do Office</vt:lpstr>
      <vt:lpstr>A Fiscalidade do Arrendamento e Património  Resposta a 54 questões</vt:lpstr>
      <vt:lpstr>Notas de enquadramento sistemático</vt:lpstr>
      <vt:lpstr>Notas de enquadramento sistemático</vt:lpstr>
      <vt:lpstr>Notas de enquadramento sistemático</vt:lpstr>
      <vt:lpstr>Questão 1: Tributação autónoma 10 % rendimentos prediais – condições de acesso?</vt:lpstr>
      <vt:lpstr>Questão 1: Tributação autónoma 10 % rendimentos prediais – condições de acesso?</vt:lpstr>
      <vt:lpstr>Questão 2: Isenção total de IRS sobre mais-valias? Condições de acesso?</vt:lpstr>
      <vt:lpstr>Questão 3: IVA 6 % na construção / empreitadas / subempreitadas / remodelações – Como se liquida? E como funciona para contribuintes em regime de isenção?</vt:lpstr>
      <vt:lpstr>Questão 3: IVA 6 % na construção / empreitadas / subempreitadas / remodelações – Como se liquida? E como funciona para contribuintes em regime de isenção?</vt:lpstr>
      <vt:lpstr>Questão 3: IVA 6 % na construção / empreitadas / subempreitadas / remodelações – Como se liquida? E como funciona para contribuintes em regime de isenção?</vt:lpstr>
      <vt:lpstr>Questão 3: IVA 6 % na construção / empreitadas / subempreitadas / remodelações – Como se liquida? E como funciona para contribuintes em regime de isenção?</vt:lpstr>
      <vt:lpstr>Questão 4: É necessário existir contrato de empreitada?</vt:lpstr>
      <vt:lpstr>Questão 5: Quando se inicia a aplicação do IVA 6% (uma vez que existem obras / remodelações que se iniciam em 2025)?</vt:lpstr>
      <vt:lpstr>Questão 6: Considerando os tetos renda moderada de 2.300€ no arrendamento e 648.000.00€ na construção é necessário existirem contratos de empreitada?</vt:lpstr>
      <vt:lpstr>Questão 7: Como se aplica o IVA a 6% na autoconstrução?</vt:lpstr>
      <vt:lpstr>Questão 8: exclusão da tributação de mais-valias em IRS na venda imóveis?</vt:lpstr>
      <vt:lpstr>Questão 9: a venda do quinhão hereditário é tributada em mais valias?</vt:lpstr>
      <vt:lpstr>Questão 9: a venda do quinhão hereditário é tributada em mais valias?</vt:lpstr>
      <vt:lpstr>Questão 10: os apoios financeiros às rendas de contratos anteriores a 1990 têm de ser declarados?</vt:lpstr>
      <vt:lpstr>Questão 11: os valores recebidos a título de caução, são ou não rendimentos prediais?</vt:lpstr>
      <vt:lpstr>Questão 11: os valores recebidos a título de caução, são ou não rendimentos prediais?</vt:lpstr>
      <vt:lpstr>Questão 12: como se declaram os valores recebidos a título de sanção contratual por pagamento de rendas fora do prazo?</vt:lpstr>
      <vt:lpstr>Questão 13: os valores recebidos a título de indemnização por ocupação do locado (quando existe o termo do contrato de arrendamento, e o inquilino não entregou a chave? Como são declarados estes rendimentos?</vt:lpstr>
      <vt:lpstr>Questão 14: em que categoria do IRS se enquadram normalmente os rendimentos de arrendamento (Categoria F vs Categoria B). Em que situações é que podem/convém passar para atividade  empresarial/profissional?</vt:lpstr>
      <vt:lpstr>Questão 14: em que categoria do IRS se enquadram normalmente os rendimentos de arrendamento (Categoria F vs Categoria B). Em que situações é que podem/convém passar para atividade  empresarial/profissional?</vt:lpstr>
      <vt:lpstr>Questão 15: que rendimentos acessórios (garagem, lugares de estacionamento, mobiliário, quotas de condomínio repercutidas, etc.) contam para efeitos de tributação em Categoria F?</vt:lpstr>
      <vt:lpstr>Questão 16: como se declara no IRS o arrendamento de curta duração face aos contratos  de longa duração?</vt:lpstr>
      <vt:lpstr>Questão 16: como se declara no IRS o arrendamento de curta duração face aos contratos  de longa duração?</vt:lpstr>
      <vt:lpstr>Questão 17: que diferenças fiscais existem entre um contrato de arrendamento habitacional e um contrato de arrendamento não habitacional?</vt:lpstr>
      <vt:lpstr>Questão 18: quais são as taxas liberatórias aplicáveis aos rendimentos prediais e em que condições o sujeito passivo pode optar pelo englobamento</vt:lpstr>
      <vt:lpstr>Questão 19: em que situações o englobamento dos rendimentos prediais é vantajoso e em que situações é prejudicial?</vt:lpstr>
      <vt:lpstr>Questão 20: quais são os benefícios fiscais associados a contratos de longa duração (maiores de 5, 10 anos, etc.) e que requisitos formais devem ser cumpridos para os obter?</vt:lpstr>
      <vt:lpstr>Questão 20: quais são os benefícios fiscais associados a contratos de longa duração (maiores de 5, 10 anos, etc.) e que requisitos formais devem ser cumpridos para os obter?</vt:lpstr>
      <vt:lpstr>Questão 21: existem benefícios ou taxas reduzidas para arrendamento acessível ou programas públicos (ex.: arrendamento apoiado, programas de renda acessível)?</vt:lpstr>
      <vt:lpstr>Questão 21: continuação</vt:lpstr>
      <vt:lpstr>Questão 22: como são tratados, em termos fiscais, incentivos ou subsídios recebidos do Estado e pagos aos proprietários relacionados com o arrendamento (compensações aos senhorios)</vt:lpstr>
      <vt:lpstr>Questão 23: Que despesas são fiscalmente dedutíveis aos rendimentos prediais (IMI, condomínio, obras, seguros, juros de empréstimo, etc.) e quais não são?</vt:lpstr>
      <vt:lpstr>Questão 23: Que despesas são fiscalmente dedutíveis aos rendimentos prediais (IMI, condomínio, obras, seguros, juros de empréstimo, etc.) e quais não são?</vt:lpstr>
      <vt:lpstr>Questão 24: que requisitos documentais (faturas, contratos, recibos) são exigidos pela AT para aceitar as despesas como dedutíveis?</vt:lpstr>
      <vt:lpstr>Questão 25: como se distingue, fiscalmente, uma obra de conservação/manutenção de uma obra de valorização/melhoramento, e que impacto isso tem na dedutibilidade no IRS? </vt:lpstr>
      <vt:lpstr>Questão 25: como se distingue, fiscalmente, uma obra de conservação/manutenção de uma obra de valorização/melhoramento, e que impacto isso tem na dedutibilidade no IRS? </vt:lpstr>
      <vt:lpstr>Questão 26: juros de crédito à habitação para imóvel arrendado são sempre dedutíveis? Existem limites ou condições?</vt:lpstr>
      <vt:lpstr>Questão 27: como é tratada a comissão paga a imobiliária no arrendamento: é dedutível na totalidade no ano em que é incorrida ou pode ser imputada a vários anos?</vt:lpstr>
      <vt:lpstr>Questão 27: como é tratada a comissão paga a imobiliária no arrendamento: é dedutível na totalidade no ano em que é incorrida ou pode ser imputada a vários anos?</vt:lpstr>
      <vt:lpstr>Questão 28: quais são as obrigações declarativas específicas do senhorio junto da AT ?</vt:lpstr>
      <vt:lpstr>Questão 29: que consequências fiscais existem por não comunicar o contrato de arrendamento no Portal das Finanças dentro do prazo?</vt:lpstr>
      <vt:lpstr>Questão 30: em que situações o senhorio está dispensado de emitir recibos eletrónicos e que alternativas existem (recibos em papel, etc.)?</vt:lpstr>
      <vt:lpstr>Questão 31: o que acontece fiscalmente quando há alteração ao contrato (valor da renda, duração, partes)? É necessário comunicar tudo à AT?</vt:lpstr>
      <vt:lpstr>Questão 32: como se tratam os adiantamentos os depósitos caução em termos fiscais?</vt:lpstr>
      <vt:lpstr>Questão 33: como se tratam fiscalmente as rendas em atraso: só se tributam quando são recebidas ou mesmo que nunca venham a ser pagas?</vt:lpstr>
      <vt:lpstr>Questão 34: e quando há perdão parcial ou total de rendas (por acordo entre as partes)? Há implicações fiscais para o senhorio?</vt:lpstr>
      <vt:lpstr>Questão 35: em caso de despejo, como se declaram rendas em dívida ou decisões judiciais que fixam indemnizações ao senhorio?</vt:lpstr>
      <vt:lpstr>Questão 36: como se tratam fiscalmente as reduções temporárias de renda (ex.: períodos de crise, renegociações)?</vt:lpstr>
      <vt:lpstr>Questão 37: como se articula a tributação em IRS das rendas com o IMI/ AIMI pago sobre o imóvel arrendado?</vt:lpstr>
      <vt:lpstr>Questão 38: a afetação de um imóvel ao arrendamento habitacional pode influenciar o valor patrimonial tributário (VPT) ou a taxa de IMI aplicável?</vt:lpstr>
      <vt:lpstr>Questão 39: um imóvel arrendado é tratado de forma diferente para efeitos de Adicional ao IMI (AIMI)?</vt:lpstr>
      <vt:lpstr>Questão 40: em que situações podem ser pedidas isenções ou reduções de IMI relacionadas com o arrendamento (por exemplo, em áreas de reabilitação urbana)?</vt:lpstr>
      <vt:lpstr>Questão 41: que benefícios fiscais existem para proprietários que reabilitam imóveis com vista ao arrendamento (isenções/deduções de IMI, IMT, IRS)?</vt:lpstr>
      <vt:lpstr>Questão 41: que benefícios fiscais existem para proprietários que reabilitam imóveis com vista ao arrendamento (isenções/deduções de IMI, IMT, IRS)?</vt:lpstr>
      <vt:lpstr>Questão 41: que benefícios fiscais existem para proprietários que reabilitam imóveis com vista ao arrendamento (isenções/deduções de IMI, IMT, IRS)?</vt:lpstr>
      <vt:lpstr>Questão 42: que requisitos devem cumprir os imóveis para que as obras sejam consideradas “reabilitação” para efeitos fiscais (localização em ARU, certificações, etc.)?</vt:lpstr>
      <vt:lpstr>Questão 43: como se articula a tributação das mais-valias na venda de imóvel reabilitado que esteve arrendado?</vt:lpstr>
      <vt:lpstr>Questão 44: há benefícios fiscais específicos para arrendamento em centros históricos ou zonas de maior pressão urbanística?</vt:lpstr>
      <vt:lpstr>Questão 45: como são tributados em Portugal os rendimentos de arrendamento obtidos por não residentes?</vt:lpstr>
      <vt:lpstr>Questão 46: que taxa se aplica aos não residentes e existe possibilidade de englobamento?</vt:lpstr>
      <vt:lpstr>Questão 47: como funcionam os acordos para evitar a dupla tributação em rendimentos de arrendamento (Portugal vs país de residência)?</vt:lpstr>
      <vt:lpstr>Questão 48: que obrigações declarativas adicionais têm os não residentes (NIF, representante fiscal, etc.)?</vt:lpstr>
      <vt:lpstr>Questão 48: que obrigações declarativas adicionais têm os não residentes (NIF, representante fiscal, etc.)?</vt:lpstr>
      <vt:lpstr>Questão 49: que custos associados ao período de arrendamento podem ser considerados no cálculo da mais-valia?</vt:lpstr>
      <vt:lpstr>Questão 50: como se tratam fiscalmente as indemnizações pagas ao inquilino para cessação antecipada do contrato, no contexto de futura venda do imóvel?</vt:lpstr>
      <vt:lpstr>Questão 51: quais são as diferenças de enquadramento fiscal entre arrendamento “tradicional” e alojamento local (AL), em termos de IRS/IRC e IVA?</vt:lpstr>
      <vt:lpstr>Questão 52: quando é que a exploração de imóveis via plataformas (Airbnb, Booking, etc.) deixa de ser rendimento predial e passa a ser considerado atividade empresarial?</vt:lpstr>
      <vt:lpstr>Questão 53: quais são os principais focos de fiscalização da AT na área do arrendamento (rendas não declaradas, contratos não comunicados, valores manifestamente baixos, etc.)?</vt:lpstr>
      <vt:lpstr>Questão 54: quais são as coimas e sanções mais frequentes relacionadas com incumprimento fiscal no arrendamento?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Sergio Cabo</dc:creator>
  <cp:lastModifiedBy>Sergio Cabo</cp:lastModifiedBy>
  <cp:revision>7</cp:revision>
  <dcterms:created xsi:type="dcterms:W3CDTF">2025-12-08T21:03:15Z</dcterms:created>
  <dcterms:modified xsi:type="dcterms:W3CDTF">2025-12-11T10:58:10Z</dcterms:modified>
</cp:coreProperties>
</file>